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25"/>
  </p:notesMasterIdLst>
  <p:sldIdLst>
    <p:sldId id="316" r:id="rId2"/>
    <p:sldId id="320" r:id="rId3"/>
    <p:sldId id="324" r:id="rId4"/>
    <p:sldId id="332" r:id="rId5"/>
    <p:sldId id="321" r:id="rId6"/>
    <p:sldId id="327" r:id="rId7"/>
    <p:sldId id="333" r:id="rId8"/>
    <p:sldId id="334" r:id="rId9"/>
    <p:sldId id="335" r:id="rId10"/>
    <p:sldId id="322" r:id="rId11"/>
    <p:sldId id="331" r:id="rId12"/>
    <p:sldId id="336" r:id="rId13"/>
    <p:sldId id="337" r:id="rId14"/>
    <p:sldId id="345" r:id="rId15"/>
    <p:sldId id="339" r:id="rId16"/>
    <p:sldId id="325" r:id="rId17"/>
    <p:sldId id="326" r:id="rId18"/>
    <p:sldId id="341" r:id="rId19"/>
    <p:sldId id="340" r:id="rId20"/>
    <p:sldId id="342" r:id="rId21"/>
    <p:sldId id="343" r:id="rId22"/>
    <p:sldId id="344" r:id="rId23"/>
    <p:sldId id="31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BF"/>
    <a:srgbClr val="FFC91D"/>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9612" autoAdjust="0"/>
  </p:normalViewPr>
  <p:slideViewPr>
    <p:cSldViewPr snapToGrid="0" showGuides="1">
      <p:cViewPr>
        <p:scale>
          <a:sx n="75" d="100"/>
          <a:sy n="75" d="100"/>
        </p:scale>
        <p:origin x="950" y="125"/>
      </p:cViewPr>
      <p:guideLst>
        <p:guide orient="horz" pos="2115"/>
        <p:guide pos="189"/>
      </p:guideLst>
    </p:cSldViewPr>
  </p:slideViewPr>
  <p:outlineViewPr>
    <p:cViewPr>
      <p:scale>
        <a:sx n="33" d="100"/>
        <a:sy n="33" d="100"/>
      </p:scale>
      <p:origin x="0" y="-382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2023/12/4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a:t>
            </a:fld>
            <a:endParaRPr lang="zh-CN" altLang="en-US"/>
          </a:p>
        </p:txBody>
      </p:sp>
    </p:spTree>
    <p:extLst>
      <p:ext uri="{BB962C8B-B14F-4D97-AF65-F5344CB8AC3E}">
        <p14:creationId xmlns:p14="http://schemas.microsoft.com/office/powerpoint/2010/main" val="211578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417010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effectLst/>
                <a:latin typeface="等线" panose="02010600030101010101" pitchFamily="2" charset="-122"/>
                <a:cs typeface="Times New Roman" panose="02020603050405020304" pitchFamily="18" charset="0"/>
              </a:rPr>
              <a:t>Unet</a:t>
            </a:r>
            <a:r>
              <a:rPr lang="zh-CN" altLang="en-US" sz="1800" dirty="0">
                <a:effectLst/>
                <a:latin typeface="等线" panose="02010600030101010101" pitchFamily="2" charset="-122"/>
                <a:cs typeface="Times New Roman" panose="02020603050405020304" pitchFamily="18" charset="0"/>
              </a:rPr>
              <a:t>输入为</a:t>
            </a:r>
            <a:r>
              <a:rPr lang="zh-CN" altLang="en-US" sz="2800" b="0" i="0" dirty="0">
                <a:solidFill>
                  <a:srgbClr val="4D4D4D"/>
                </a:solidFill>
                <a:effectLst/>
                <a:latin typeface="-apple-system"/>
              </a:rPr>
              <a:t>输入为加噪图像，时间步数，文本向量（</a:t>
            </a:r>
            <a:r>
              <a:rPr lang="zh-CN" altLang="en-US" sz="4000" b="0" i="0" dirty="0">
                <a:solidFill>
                  <a:srgbClr val="4D4D4D"/>
                </a:solidFill>
                <a:effectLst/>
                <a:latin typeface="-apple-system"/>
              </a:rPr>
              <a:t>加入时间步数信息，可以理解为告诉模型加入第几步噪声的时刻信息</a:t>
            </a:r>
            <a:r>
              <a:rPr lang="zh-CN" altLang="en-US" sz="2800" b="0" i="0" dirty="0">
                <a:solidFill>
                  <a:srgbClr val="4D4D4D"/>
                </a:solidFill>
                <a:effectLst/>
                <a:latin typeface="-apple-system"/>
              </a:rPr>
              <a:t>）</a:t>
            </a:r>
            <a:endParaRPr lang="en-US" altLang="zh-CN" sz="2800" b="0" i="0" dirty="0">
              <a:solidFill>
                <a:srgbClr val="4D4D4D"/>
              </a:solidFill>
              <a:effectLst/>
              <a:latin typeface="-apple-system"/>
            </a:endParaRPr>
          </a:p>
          <a:p>
            <a:r>
              <a:rPr lang="en-US" altLang="zh-CN" sz="1800" dirty="0">
                <a:effectLst/>
                <a:latin typeface="等线" panose="02010600030101010101" pitchFamily="2" charset="-122"/>
                <a:cs typeface="Times New Roman" panose="02020603050405020304" pitchFamily="18" charset="0"/>
              </a:rPr>
              <a:t>P1:k</a:t>
            </a:r>
            <a:r>
              <a:rPr lang="zh-CN" altLang="zh-CN" sz="1800" dirty="0">
                <a:effectLst/>
                <a:ea typeface="等线" panose="02010600030101010101" pitchFamily="2" charset="-122"/>
                <a:cs typeface="Times New Roman" panose="02020603050405020304" pitchFamily="18" charset="0"/>
              </a:rPr>
              <a:t>为相应的感知标注，</a:t>
            </a:r>
            <a:r>
              <a:rPr lang="en-US" altLang="zh-CN" sz="1800" dirty="0">
                <a:effectLst/>
                <a:ea typeface="等线" panose="02010600030101010101" pitchFamily="2" charset="-122"/>
                <a:cs typeface="Times New Roman" panose="02020603050405020304" pitchFamily="18" charset="0"/>
              </a:rPr>
              <a:t>k</a:t>
            </a:r>
            <a:r>
              <a:rPr lang="zh-CN" altLang="zh-CN" sz="1800" dirty="0">
                <a:effectLst/>
                <a:ea typeface="等线" panose="02010600030101010101" pitchFamily="2" charset="-122"/>
                <a:cs typeface="Times New Roman" panose="02020603050405020304" pitchFamily="18" charset="0"/>
              </a:rPr>
              <a:t>为支持的下游任务数</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173794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639"/>
                </a:solidFill>
                <a:effectLst/>
                <a:latin typeface="-apple-system"/>
              </a:rPr>
              <a:t>超列向量是通过将来自不同层级和位置的特征图（</a:t>
            </a:r>
            <a:r>
              <a:rPr lang="en-US" altLang="zh-CN" b="0" i="0" dirty="0">
                <a:solidFill>
                  <a:srgbClr val="333639"/>
                </a:solidFill>
                <a:effectLst/>
                <a:latin typeface="-apple-system"/>
              </a:rPr>
              <a:t>feature maps</a:t>
            </a:r>
            <a:r>
              <a:rPr lang="zh-CN" altLang="en-US" b="0" i="0" dirty="0">
                <a:solidFill>
                  <a:srgbClr val="333639"/>
                </a:solidFill>
                <a:effectLst/>
                <a:latin typeface="-apple-system"/>
              </a:rPr>
              <a:t>）串联在一起而生成的。包含了来自不同层级的特征图在该位置的信息。这样一来，得到的超列向量可以保留多尺度和多层次的特征信息。</a:t>
            </a:r>
            <a:endParaRPr lang="en-US" altLang="zh-CN" b="0" i="0" dirty="0">
              <a:solidFill>
                <a:srgbClr val="333639"/>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362951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开放词汇分割。基于通用分割的架构，提出了语义相关的查询概念来支持开放词汇分割任务，如</a:t>
            </a:r>
            <a:r>
              <a:rPr lang="en-US" altLang="zh-CN" b="0" i="0" dirty="0">
                <a:effectLst/>
                <a:latin typeface="-apple-system"/>
              </a:rPr>
              <a:t>(b)</a:t>
            </a:r>
            <a:r>
              <a:rPr lang="zh-CN" altLang="en-US" b="0" i="0" dirty="0">
                <a:effectLst/>
                <a:latin typeface="-apple-system"/>
              </a:rPr>
              <a:t>所示。在训练阶段，给定训练集中图像上的类别名称 </a:t>
            </a:r>
            <a:r>
              <a:rPr lang="en-US" altLang="zh-CN" b="0" i="0" dirty="0">
                <a:effectLst/>
                <a:latin typeface="-apple-system"/>
              </a:rPr>
              <a:t>{C0, C1...CK}</a:t>
            </a:r>
            <a:r>
              <a:rPr lang="zh-CN" altLang="en-US" b="0" i="0" dirty="0">
                <a:effectLst/>
                <a:latin typeface="-apple-system"/>
              </a:rPr>
              <a:t>（例如，狗，猫），我们使用文本编码器 </a:t>
            </a:r>
            <a:r>
              <a:rPr lang="en-US" altLang="zh-CN" b="0" i="0" dirty="0" err="1">
                <a:effectLst/>
                <a:latin typeface="-apple-system"/>
              </a:rPr>
              <a:t>τθ</a:t>
            </a:r>
            <a:r>
              <a:rPr lang="en-US" altLang="zh-CN" b="0" i="0" dirty="0">
                <a:effectLst/>
                <a:latin typeface="-apple-system"/>
              </a:rPr>
              <a:t>(·)</a:t>
            </a:r>
            <a:r>
              <a:rPr lang="zh-CN" altLang="en-US" b="0" i="0" dirty="0">
                <a:effectLst/>
                <a:latin typeface="-apple-system"/>
              </a:rPr>
              <a:t>，例如 </a:t>
            </a:r>
            <a:r>
              <a:rPr lang="en-US" altLang="zh-CN" b="0" i="0" dirty="0">
                <a:effectLst/>
                <a:latin typeface="-apple-system"/>
              </a:rPr>
              <a:t>CLIP </a:t>
            </a:r>
            <a:r>
              <a:rPr lang="zh-CN" altLang="en-US" b="0" i="0" dirty="0">
                <a:effectLst/>
                <a:latin typeface="-apple-system"/>
              </a:rPr>
              <a:t>将它们编码到嵌入空间中。然后将它们与查询连接起来，为查询配备类词汇的语义，因此，</a:t>
            </a:r>
            <a:r>
              <a:rPr lang="en-US" altLang="zh-CN" b="0" i="0" dirty="0" err="1">
                <a:effectLst/>
                <a:latin typeface="-apple-system"/>
              </a:rPr>
              <a:t>DatasetDM</a:t>
            </a:r>
            <a:r>
              <a:rPr lang="en-US" altLang="zh-CN" b="0" i="0" dirty="0">
                <a:effectLst/>
                <a:latin typeface="-apple-system"/>
              </a:rPr>
              <a:t> </a:t>
            </a:r>
            <a:r>
              <a:rPr lang="zh-CN" altLang="en-US" b="0" i="0" dirty="0">
                <a:effectLst/>
                <a:latin typeface="-apple-system"/>
              </a:rPr>
              <a:t>可以通过合并新的类名来生成开放词汇表掩码</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1449218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解码器的整个框架由文本编码器、像素解码器和</a:t>
            </a:r>
            <a:r>
              <a:rPr lang="en-US" altLang="zh-CN" b="0" i="0" dirty="0">
                <a:effectLst/>
                <a:latin typeface="-apple-system"/>
              </a:rPr>
              <a:t>Transformer</a:t>
            </a:r>
            <a:r>
              <a:rPr lang="zh-CN" altLang="en-US" b="0" i="0" dirty="0">
                <a:effectLst/>
                <a:latin typeface="-apple-system"/>
              </a:rPr>
              <a:t>解码器组成。对于不同的下游任务，我们只需要调整微小的变化，即是否启动某些层。</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1861870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对于不同的下游任务和数据集，我们为</a:t>
            </a:r>
            <a:r>
              <a:rPr lang="en-US" altLang="zh-CN" b="0" i="0" dirty="0">
                <a:effectLst/>
                <a:latin typeface="-apple-system"/>
              </a:rPr>
              <a:t>GPT-4</a:t>
            </a:r>
            <a:r>
              <a:rPr lang="zh-CN" altLang="en-US" b="0" i="0" dirty="0">
                <a:effectLst/>
                <a:latin typeface="-apple-system"/>
              </a:rPr>
              <a:t>提供了不同的指导提示。</a:t>
            </a:r>
            <a:endParaRPr lang="en-US" altLang="zh-CN" b="0" i="0" dirty="0">
              <a:effectLst/>
              <a:latin typeface="-apple-system"/>
            </a:endParaRPr>
          </a:p>
          <a:p>
            <a:r>
              <a:rPr lang="zh-CN" altLang="en-US" b="0" i="0" dirty="0">
                <a:effectLst/>
                <a:latin typeface="-apple-system"/>
              </a:rPr>
              <a:t>对于</a:t>
            </a:r>
            <a:r>
              <a:rPr lang="en-US" altLang="zh-CN" b="0" i="0" dirty="0">
                <a:effectLst/>
                <a:latin typeface="-apple-system"/>
              </a:rPr>
              <a:t>Cityscapes</a:t>
            </a:r>
            <a:r>
              <a:rPr lang="zh-CN" altLang="en-US" b="0" i="0" dirty="0">
                <a:effectLst/>
                <a:latin typeface="-apple-system"/>
              </a:rPr>
              <a:t>的城市场景，简单的引导提示是“请为</a:t>
            </a:r>
            <a:r>
              <a:rPr lang="en-US" altLang="zh-CN" b="0" i="0" dirty="0">
                <a:effectLst/>
                <a:latin typeface="-apple-system"/>
              </a:rPr>
              <a:t>Cityscapes</a:t>
            </a:r>
            <a:r>
              <a:rPr lang="zh-CN" altLang="en-US" b="0" i="0" dirty="0">
                <a:effectLst/>
                <a:latin typeface="-apple-system"/>
              </a:rPr>
              <a:t>基准提供</a:t>
            </a:r>
            <a:r>
              <a:rPr lang="en-US" altLang="zh-CN" b="0" i="0" dirty="0">
                <a:effectLst/>
                <a:latin typeface="-apple-system"/>
              </a:rPr>
              <a:t>100</a:t>
            </a:r>
            <a:r>
              <a:rPr lang="zh-CN" altLang="en-US" b="0" i="0" dirty="0">
                <a:effectLst/>
                <a:latin typeface="-apple-system"/>
              </a:rPr>
              <a:t>个城市驾驶场景的语言描述，每个至少包含</a:t>
            </a:r>
            <a:r>
              <a:rPr lang="en-US" altLang="zh-CN" b="0" i="0" dirty="0">
                <a:effectLst/>
                <a:latin typeface="-apple-system"/>
              </a:rPr>
              <a:t>15</a:t>
            </a:r>
            <a:r>
              <a:rPr lang="zh-CN" altLang="en-US" b="0" i="0" dirty="0">
                <a:effectLst/>
                <a:latin typeface="-apple-system"/>
              </a:rPr>
              <a:t>个单词。这些描述将作为生成图像时稳定扩散的指南。”</a:t>
            </a:r>
            <a:endParaRPr lang="en-US" altLang="zh-CN" b="0" i="0" dirty="0">
              <a:effectLst/>
              <a:latin typeface="-apple-system"/>
            </a:endParaRPr>
          </a:p>
          <a:p>
            <a:r>
              <a:rPr lang="zh-CN" altLang="en-US" b="0" i="0" dirty="0">
                <a:effectLst/>
                <a:latin typeface="-apple-system"/>
              </a:rPr>
              <a:t>我们收集了 </a:t>
            </a:r>
            <a:r>
              <a:rPr lang="en-US" altLang="zh-CN" b="0" i="0" dirty="0">
                <a:effectLst/>
                <a:latin typeface="-apple-system"/>
              </a:rPr>
              <a:t>L </a:t>
            </a:r>
            <a:r>
              <a:rPr lang="zh-CN" altLang="en-US" b="0" i="0" dirty="0">
                <a:effectLst/>
                <a:latin typeface="-apple-system"/>
              </a:rPr>
              <a:t>个文本提示，每个数据集平均有大约 </a:t>
            </a:r>
            <a:r>
              <a:rPr lang="en-US" altLang="zh-CN" b="0" i="0" dirty="0">
                <a:effectLst/>
                <a:latin typeface="-apple-system"/>
              </a:rPr>
              <a:t>100 </a:t>
            </a:r>
            <a:r>
              <a:rPr lang="zh-CN" altLang="en-US" b="0" i="0" dirty="0">
                <a:effectLst/>
                <a:latin typeface="-apple-system"/>
              </a:rPr>
              <a:t>个提示。对于每个推理，都会从该集合中抽取一个随机提示。</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3450159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16</a:t>
            </a:fld>
            <a:endParaRPr lang="zh-CN" altLang="en-US"/>
          </a:p>
        </p:txBody>
      </p:sp>
    </p:spTree>
    <p:extLst>
      <p:ext uri="{BB962C8B-B14F-4D97-AF65-F5344CB8AC3E}">
        <p14:creationId xmlns:p14="http://schemas.microsoft.com/office/powerpoint/2010/main" val="243619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提供了所选四个下游任务的基本比较。</a:t>
            </a:r>
            <a:endParaRPr lang="en-US" altLang="zh-CN" b="0" i="0" dirty="0">
              <a:effectLst/>
              <a:latin typeface="-apple-system"/>
            </a:endParaRPr>
          </a:p>
          <a:p>
            <a:r>
              <a:rPr lang="zh-CN" altLang="en-US" b="0" i="0" dirty="0">
                <a:effectLst/>
                <a:latin typeface="-apple-system"/>
              </a:rPr>
              <a:t>下游任务。“</a:t>
            </a:r>
            <a:r>
              <a:rPr lang="en-US" altLang="zh-CN" b="0" i="0" dirty="0">
                <a:effectLst/>
                <a:latin typeface="-apple-system"/>
              </a:rPr>
              <a:t>real</a:t>
            </a:r>
            <a:r>
              <a:rPr lang="zh-CN" altLang="en-US" b="0" i="0" dirty="0">
                <a:effectLst/>
                <a:latin typeface="-apple-system"/>
              </a:rPr>
              <a:t>”和“</a:t>
            </a:r>
            <a:r>
              <a:rPr lang="en-US" altLang="zh-CN" b="0" i="0" dirty="0">
                <a:effectLst/>
                <a:latin typeface="-apple-system"/>
              </a:rPr>
              <a:t>synth</a:t>
            </a:r>
            <a:r>
              <a:rPr lang="zh-CN" altLang="en-US" b="0" i="0" dirty="0">
                <a:effectLst/>
                <a:latin typeface="-apple-system"/>
              </a:rPr>
              <a:t>”。分别表示真实图像和合成图像。</a:t>
            </a:r>
            <a:endParaRPr lang="en-US" altLang="zh-CN" b="0" i="0" dirty="0">
              <a:effectLst/>
              <a:latin typeface="-apple-system"/>
            </a:endParaRPr>
          </a:p>
          <a:p>
            <a:r>
              <a:rPr lang="zh-CN" altLang="en-US" b="0" i="0" dirty="0">
                <a:effectLst/>
                <a:latin typeface="-apple-system"/>
              </a:rPr>
              <a:t>四个任务的</a:t>
            </a:r>
            <a:r>
              <a:rPr lang="en-US" altLang="zh-CN" b="0" i="0" dirty="0">
                <a:effectLst/>
                <a:latin typeface="-apple-system"/>
              </a:rPr>
              <a:t>backbone</a:t>
            </a:r>
            <a:r>
              <a:rPr lang="zh-CN" altLang="en-US" b="0" i="0" dirty="0">
                <a:effectLst/>
                <a:latin typeface="-apple-system"/>
              </a:rPr>
              <a:t>分别是“</a:t>
            </a:r>
            <a:r>
              <a:rPr lang="en-US" altLang="zh-CN" b="0" i="0" dirty="0" err="1">
                <a:effectLst/>
                <a:latin typeface="-apple-system"/>
              </a:rPr>
              <a:t>Swin</a:t>
            </a:r>
            <a:r>
              <a:rPr lang="en-US" altLang="zh-CN" b="0" i="0" dirty="0">
                <a:effectLst/>
                <a:latin typeface="-apple-system"/>
              </a:rPr>
              <a:t>-B”</a:t>
            </a:r>
            <a:r>
              <a:rPr lang="zh-CN" altLang="en-US" b="0" i="0" dirty="0">
                <a:effectLst/>
                <a:latin typeface="-apple-system"/>
              </a:rPr>
              <a:t>、“</a:t>
            </a:r>
            <a:r>
              <a:rPr lang="en-US" altLang="zh-CN" b="0" i="0" dirty="0" err="1">
                <a:effectLst/>
                <a:latin typeface="-apple-system"/>
              </a:rPr>
              <a:t>Swin</a:t>
            </a:r>
            <a:r>
              <a:rPr lang="en-US" altLang="zh-CN" b="0" i="0" dirty="0">
                <a:effectLst/>
                <a:latin typeface="-apple-system"/>
              </a:rPr>
              <a:t>-B”</a:t>
            </a:r>
            <a:r>
              <a:rPr lang="zh-CN" altLang="en-US" b="0" i="0" dirty="0">
                <a:effectLst/>
                <a:latin typeface="-apple-system"/>
              </a:rPr>
              <a:t>、“</a:t>
            </a:r>
            <a:r>
              <a:rPr lang="en-US" altLang="zh-CN" b="0" i="0" dirty="0" err="1">
                <a:effectLst/>
                <a:latin typeface="-apple-system"/>
              </a:rPr>
              <a:t>Swin</a:t>
            </a:r>
            <a:r>
              <a:rPr lang="en-US" altLang="zh-CN" b="0" i="0" dirty="0">
                <a:effectLst/>
                <a:latin typeface="-apple-system"/>
              </a:rPr>
              <a:t>-L”</a:t>
            </a:r>
            <a:r>
              <a:rPr lang="zh-CN" altLang="en-US" b="0" i="0" dirty="0">
                <a:effectLst/>
                <a:latin typeface="-apple-system"/>
              </a:rPr>
              <a:t>和“</a:t>
            </a:r>
            <a:r>
              <a:rPr lang="en-US" altLang="zh-CN" b="0" i="0" dirty="0">
                <a:effectLst/>
                <a:latin typeface="-apple-system"/>
              </a:rPr>
              <a:t>HR-W32”</a:t>
            </a:r>
            <a:r>
              <a:rPr lang="zh-CN" altLang="en-US" b="0" i="0" dirty="0">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18</a:t>
            </a:fld>
            <a:endParaRPr lang="zh-CN" altLang="en-US"/>
          </a:p>
        </p:txBody>
      </p:sp>
    </p:spTree>
    <p:extLst>
      <p:ext uri="{BB962C8B-B14F-4D97-AF65-F5344CB8AC3E}">
        <p14:creationId xmlns:p14="http://schemas.microsoft.com/office/powerpoint/2010/main" val="177657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b="1" i="0" dirty="0">
                <a:effectLst/>
                <a:latin typeface="-apple-system"/>
              </a:rPr>
              <a:t>实例分割</a:t>
            </a:r>
            <a:r>
              <a:rPr lang="zh-CN" altLang="en-US" sz="1200" b="0" i="0" dirty="0">
                <a:effectLst/>
                <a:latin typeface="-apple-system"/>
              </a:rPr>
              <a:t>。对于 </a:t>
            </a:r>
            <a:r>
              <a:rPr lang="en-US" altLang="zh-CN" sz="1200" b="0" i="0" dirty="0">
                <a:effectLst/>
                <a:latin typeface="-apple-system"/>
              </a:rPr>
              <a:t>COCO2017 </a:t>
            </a:r>
            <a:r>
              <a:rPr lang="zh-CN" altLang="en-US" sz="1200" b="0" i="0" dirty="0">
                <a:effectLst/>
                <a:latin typeface="-apple-system"/>
              </a:rPr>
              <a:t>基准，我们为每个类别合成 </a:t>
            </a:r>
            <a:r>
              <a:rPr lang="en-US" altLang="zh-CN" sz="1200" b="0" i="0" dirty="0">
                <a:effectLst/>
                <a:latin typeface="-apple-system"/>
              </a:rPr>
              <a:t>1k </a:t>
            </a:r>
            <a:r>
              <a:rPr lang="zh-CN" altLang="en-US" sz="1200" b="0" i="0" dirty="0">
                <a:effectLst/>
                <a:latin typeface="-apple-system"/>
              </a:rPr>
              <a:t>图像，总共生成 </a:t>
            </a:r>
            <a:r>
              <a:rPr lang="en-US" altLang="zh-CN" sz="1200" b="0" i="0" dirty="0">
                <a:effectLst/>
                <a:latin typeface="-apple-system"/>
              </a:rPr>
              <a:t>80k </a:t>
            </a:r>
            <a:r>
              <a:rPr lang="zh-CN" altLang="en-US" sz="1200" b="0" i="0" dirty="0">
                <a:effectLst/>
                <a:latin typeface="-apple-system"/>
              </a:rPr>
              <a:t>合成图像。</a:t>
            </a:r>
            <a:endParaRPr lang="zh-CN" altLang="en-US" sz="1200" dirty="0">
              <a:solidFill>
                <a:srgbClr val="00000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19</a:t>
            </a:fld>
            <a:endParaRPr lang="zh-CN" altLang="en-US"/>
          </a:p>
        </p:txBody>
      </p:sp>
    </p:spTree>
    <p:extLst>
      <p:ext uri="{BB962C8B-B14F-4D97-AF65-F5344CB8AC3E}">
        <p14:creationId xmlns:p14="http://schemas.microsoft.com/office/powerpoint/2010/main" val="376993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b="1" i="0" dirty="0">
                <a:effectLst/>
                <a:latin typeface="-apple-system"/>
              </a:rPr>
              <a:t>语义分割</a:t>
            </a:r>
            <a:r>
              <a:rPr lang="zh-CN" altLang="en-US" sz="1200" dirty="0">
                <a:latin typeface="-apple-system"/>
              </a:rPr>
              <a:t>：</a:t>
            </a:r>
            <a:r>
              <a:rPr lang="en-US" altLang="zh-CN" sz="1200" dirty="0">
                <a:latin typeface="-apple-system"/>
              </a:rPr>
              <a:t>P</a:t>
            </a:r>
            <a:r>
              <a:rPr lang="en-US" altLang="zh-CN" sz="1200" b="0" i="0" dirty="0">
                <a:effectLst/>
                <a:latin typeface="-apple-system"/>
              </a:rPr>
              <a:t>ascal-VOC 2012 </a:t>
            </a:r>
            <a:r>
              <a:rPr lang="zh-CN" altLang="en-US" sz="1200" b="0" i="0" dirty="0">
                <a:effectLst/>
                <a:latin typeface="-apple-system"/>
              </a:rPr>
              <a:t>（</a:t>
            </a:r>
            <a:r>
              <a:rPr lang="en-US" altLang="zh-CN" sz="1200" b="0" i="0" dirty="0">
                <a:effectLst/>
                <a:latin typeface="-apple-system"/>
              </a:rPr>
              <a:t>20</a:t>
            </a:r>
            <a:r>
              <a:rPr lang="zh-CN" altLang="en-US" sz="1200" b="0" i="0" dirty="0">
                <a:effectLst/>
                <a:latin typeface="-apple-system"/>
              </a:rPr>
              <a:t>类）和</a:t>
            </a:r>
            <a:r>
              <a:rPr lang="en-US" altLang="zh-CN" sz="1200" b="0" i="0" dirty="0">
                <a:effectLst/>
                <a:latin typeface="-apple-system"/>
              </a:rPr>
              <a:t>Cityscapes </a:t>
            </a:r>
            <a:r>
              <a:rPr lang="zh-CN" altLang="en-US" sz="1200" b="0" i="0" dirty="0">
                <a:effectLst/>
                <a:latin typeface="-apple-system"/>
              </a:rPr>
              <a:t>（</a:t>
            </a:r>
            <a:r>
              <a:rPr lang="en-US" altLang="zh-CN" sz="1200" b="0" i="0" dirty="0">
                <a:effectLst/>
                <a:latin typeface="-apple-system"/>
              </a:rPr>
              <a:t>19</a:t>
            </a:r>
            <a:r>
              <a:rPr lang="zh-CN" altLang="en-US" sz="1200" b="0" i="0" dirty="0">
                <a:effectLst/>
                <a:latin typeface="-apple-system"/>
              </a:rPr>
              <a:t>类）作为基准进行评估。分别生成了总计 </a:t>
            </a:r>
            <a:r>
              <a:rPr lang="en-US" altLang="zh-CN" sz="1200" b="0" i="0" dirty="0">
                <a:effectLst/>
                <a:latin typeface="-apple-system"/>
              </a:rPr>
              <a:t>40k </a:t>
            </a:r>
            <a:r>
              <a:rPr lang="zh-CN" altLang="en-US" sz="1200" b="0" i="0" dirty="0">
                <a:effectLst/>
                <a:latin typeface="-apple-system"/>
              </a:rPr>
              <a:t>和 </a:t>
            </a:r>
            <a:r>
              <a:rPr lang="en-US" altLang="zh-CN" sz="1200" b="0" i="0" dirty="0">
                <a:effectLst/>
                <a:latin typeface="-apple-system"/>
              </a:rPr>
              <a:t>38k </a:t>
            </a:r>
            <a:r>
              <a:rPr lang="zh-CN" altLang="en-US" sz="1200" b="0" i="0" dirty="0">
                <a:effectLst/>
                <a:latin typeface="-apple-system"/>
              </a:rPr>
              <a:t>的合成图像。合成数据训练 </a:t>
            </a:r>
            <a:r>
              <a:rPr lang="en-US" altLang="zh-CN" sz="1200" b="0" i="0" dirty="0">
                <a:effectLst/>
                <a:latin typeface="-apple-system"/>
              </a:rPr>
              <a:t>Mask2former </a:t>
            </a:r>
            <a:r>
              <a:rPr lang="zh-CN" altLang="en-US" sz="1200" b="0" i="0" dirty="0">
                <a:effectLst/>
                <a:latin typeface="-apple-system"/>
              </a:rPr>
              <a:t>，并在有限的数据集设置（大约 </a:t>
            </a:r>
            <a:r>
              <a:rPr lang="en-US" altLang="zh-CN" sz="1200" b="0" i="0" dirty="0">
                <a:effectLst/>
                <a:latin typeface="-apple-system"/>
              </a:rPr>
              <a:t>100 </a:t>
            </a:r>
            <a:r>
              <a:rPr lang="zh-CN" altLang="en-US" sz="1200" b="0" i="0" dirty="0">
                <a:effectLst/>
                <a:latin typeface="-apple-system"/>
              </a:rPr>
              <a:t>张图像）上与真实数据进行比较。</a:t>
            </a:r>
            <a:endParaRPr lang="en-US" altLang="zh-CN" sz="1200" b="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20</a:t>
            </a:fld>
            <a:endParaRPr lang="zh-CN" altLang="en-US"/>
          </a:p>
        </p:txBody>
      </p:sp>
    </p:spTree>
    <p:extLst>
      <p:ext uri="{BB962C8B-B14F-4D97-AF65-F5344CB8AC3E}">
        <p14:creationId xmlns:p14="http://schemas.microsoft.com/office/powerpoint/2010/main" val="78248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latin typeface="Times New Roman" panose="02020603050405020304" pitchFamily="18" charset="0"/>
                <a:cs typeface="Times New Roman" panose="02020603050405020304" pitchFamily="18" charset="0"/>
              </a:rPr>
              <a:t>扩散时间步长</a:t>
            </a:r>
            <a:r>
              <a:rPr lang="zh-CN" altLang="en-US" sz="1200" dirty="0">
                <a:solidFill>
                  <a:srgbClr val="000000"/>
                </a:solidFill>
                <a:latin typeface="Times New Roman" panose="02020603050405020304" pitchFamily="18" charset="0"/>
                <a:cs typeface="Times New Roman" panose="02020603050405020304" pitchFamily="18" charset="0"/>
              </a:rPr>
              <a:t>：表</a:t>
            </a:r>
            <a:r>
              <a:rPr lang="en-US" altLang="zh-CN" sz="1200" dirty="0">
                <a:solidFill>
                  <a:srgbClr val="000000"/>
                </a:solidFill>
                <a:latin typeface="Times New Roman" panose="02020603050405020304" pitchFamily="18" charset="0"/>
                <a:cs typeface="Times New Roman" panose="02020603050405020304" pitchFamily="18" charset="0"/>
              </a:rPr>
              <a:t>4a</a:t>
            </a:r>
            <a:r>
              <a:rPr lang="zh-CN" altLang="en-US" sz="1200" dirty="0">
                <a:solidFill>
                  <a:srgbClr val="000000"/>
                </a:solidFill>
                <a:latin typeface="Times New Roman" panose="02020603050405020304" pitchFamily="18" charset="0"/>
                <a:cs typeface="Times New Roman" panose="02020603050405020304" pitchFamily="18" charset="0"/>
              </a:rPr>
              <a:t>描述了不同扩散时间步长的视觉特征的影响，最大采样步长为</a:t>
            </a:r>
            <a:r>
              <a:rPr lang="en-US" altLang="zh-CN" sz="1200" dirty="0">
                <a:solidFill>
                  <a:srgbClr val="000000"/>
                </a:solidFill>
                <a:latin typeface="Times New Roman" panose="02020603050405020304" pitchFamily="18" charset="0"/>
                <a:cs typeface="Times New Roman" panose="02020603050405020304" pitchFamily="18" charset="0"/>
              </a:rPr>
              <a:t>1000</a:t>
            </a:r>
            <a:r>
              <a:rPr lang="zh-CN" altLang="en-US" sz="1200" dirty="0">
                <a:solidFill>
                  <a:srgbClr val="000000"/>
                </a:solidFill>
                <a:latin typeface="Times New Roman" panose="02020603050405020304" pitchFamily="18" charset="0"/>
                <a:cs typeface="Times New Roman" panose="02020603050405020304" pitchFamily="18" charset="0"/>
              </a:rPr>
              <a:t>。我们观察到，较大的一步导致不良结果，而较小的一步往往保持相对稳定的表现。</a:t>
            </a:r>
          </a:p>
          <a:p>
            <a:r>
              <a:rPr lang="zh-CN" altLang="en-US" b="1" i="0" dirty="0">
                <a:effectLst/>
                <a:latin typeface="-apple-system"/>
              </a:rPr>
              <a:t>交叉注意力融合</a:t>
            </a:r>
            <a:r>
              <a:rPr lang="zh-CN" altLang="en-US" b="0" i="0" dirty="0">
                <a:effectLst/>
                <a:latin typeface="-apple-system"/>
              </a:rPr>
              <a:t>：图</a:t>
            </a:r>
            <a:r>
              <a:rPr lang="en-US" altLang="zh-CN" b="0" i="0" dirty="0">
                <a:effectLst/>
                <a:latin typeface="-apple-system"/>
              </a:rPr>
              <a:t>4b</a:t>
            </a:r>
            <a:r>
              <a:rPr lang="zh-CN" altLang="en-US" b="0" i="0" dirty="0">
                <a:effectLst/>
                <a:latin typeface="-apple-system"/>
              </a:rPr>
              <a:t>表明第</a:t>
            </a:r>
            <a:r>
              <a:rPr lang="en-US" altLang="zh-CN" b="0" i="0" dirty="0">
                <a:effectLst/>
                <a:latin typeface="-apple-system"/>
              </a:rPr>
              <a:t>1</a:t>
            </a:r>
            <a:r>
              <a:rPr lang="zh-CN" altLang="en-US" b="0" i="0" dirty="0">
                <a:effectLst/>
                <a:latin typeface="-apple-system"/>
              </a:rPr>
              <a:t>步中的交叉注意图</a:t>
            </a:r>
            <a:r>
              <a:rPr lang="en-US" altLang="zh-CN" b="0" i="0" dirty="0">
                <a:effectLst/>
                <a:latin typeface="-apple-system"/>
              </a:rPr>
              <a:t>F</a:t>
            </a:r>
            <a:r>
              <a:rPr lang="zh-CN" altLang="en-US" b="0" i="0" dirty="0">
                <a:effectLst/>
                <a:latin typeface="-apple-system"/>
              </a:rPr>
              <a:t>可以产生适度的改善，大约</a:t>
            </a:r>
            <a:r>
              <a:rPr lang="en-US" altLang="zh-CN" b="0" i="0" dirty="0">
                <a:effectLst/>
                <a:latin typeface="-apple-system"/>
              </a:rPr>
              <a:t>1%</a:t>
            </a:r>
            <a:r>
              <a:rPr lang="zh-CN" altLang="en-US" b="0" i="0" dirty="0">
                <a:effectLst/>
                <a:latin typeface="-apple-system"/>
              </a:rPr>
              <a:t>。有趣的是，随着步长增加，这种好处变得不那么明显。事实上，当步长超过</a:t>
            </a:r>
            <a:r>
              <a:rPr lang="en-US" altLang="zh-CN" b="0" i="0" dirty="0">
                <a:effectLst/>
                <a:latin typeface="-apple-system"/>
              </a:rPr>
              <a:t>500</a:t>
            </a:r>
            <a:r>
              <a:rPr lang="zh-CN" altLang="en-US" b="0" i="0" dirty="0">
                <a:effectLst/>
                <a:latin typeface="-apple-system"/>
              </a:rPr>
              <a:t>时，它甚至可能导致有害的影响。从这个角度来看，交叉注意图的效用是有限的。</a:t>
            </a:r>
            <a:endParaRPr lang="en-US" altLang="zh-CN" b="0" i="0" dirty="0">
              <a:effectLst/>
              <a:latin typeface="-apple-system"/>
            </a:endParaRPr>
          </a:p>
          <a:p>
            <a:r>
              <a:rPr lang="zh-CN" altLang="en-US" b="1" i="0" dirty="0">
                <a:effectLst/>
                <a:latin typeface="-apple-system"/>
              </a:rPr>
              <a:t>训练集大小</a:t>
            </a:r>
            <a:r>
              <a:rPr lang="zh-CN" altLang="en-US" b="0" i="0" dirty="0">
                <a:effectLst/>
                <a:latin typeface="-apple-system"/>
              </a:rPr>
              <a:t>：</a:t>
            </a:r>
            <a:r>
              <a:rPr lang="en-US" altLang="zh-CN" b="0" i="0" dirty="0" err="1">
                <a:effectLst/>
                <a:latin typeface="-apple-system"/>
              </a:rPr>
              <a:t>DatasetDM</a:t>
            </a:r>
            <a:r>
              <a:rPr lang="zh-CN" altLang="en-US" b="0" i="0" dirty="0">
                <a:effectLst/>
                <a:latin typeface="-apple-system"/>
              </a:rPr>
              <a:t>的附加训练数据可以进一步改进合成数据，如表</a:t>
            </a:r>
            <a:r>
              <a:rPr lang="en-US" altLang="zh-CN" b="0" i="0" dirty="0">
                <a:effectLst/>
                <a:latin typeface="-apple-system"/>
              </a:rPr>
              <a:t>4c</a:t>
            </a:r>
            <a:r>
              <a:rPr lang="zh-CN" altLang="en-US" b="0" i="0" dirty="0">
                <a:effectLst/>
                <a:latin typeface="-apple-system"/>
              </a:rPr>
              <a:t>所示。当训练数据从</a:t>
            </a:r>
            <a:r>
              <a:rPr lang="en-US" altLang="zh-CN" b="0" i="0" dirty="0">
                <a:effectLst/>
                <a:latin typeface="-apple-system"/>
              </a:rPr>
              <a:t>60</a:t>
            </a:r>
            <a:r>
              <a:rPr lang="zh-CN" altLang="en-US" b="0" i="0" dirty="0">
                <a:effectLst/>
                <a:latin typeface="-apple-system"/>
              </a:rPr>
              <a:t>张增加到</a:t>
            </a:r>
            <a:r>
              <a:rPr lang="en-US" altLang="zh-CN" b="0" i="0" dirty="0">
                <a:effectLst/>
                <a:latin typeface="-apple-system"/>
              </a:rPr>
              <a:t>400</a:t>
            </a:r>
            <a:r>
              <a:rPr lang="zh-CN" altLang="en-US" b="0" i="0" dirty="0">
                <a:effectLst/>
                <a:latin typeface="-apple-system"/>
              </a:rPr>
              <a:t>张时，改善最为明显，并达到饱和点。使用</a:t>
            </a:r>
            <a:r>
              <a:rPr lang="en-US" altLang="zh-CN" b="0" i="0" dirty="0">
                <a:effectLst/>
                <a:latin typeface="-apple-system"/>
              </a:rPr>
              <a:t>1k</a:t>
            </a:r>
            <a:r>
              <a:rPr lang="zh-CN" altLang="en-US" b="0" i="0" dirty="0">
                <a:effectLst/>
                <a:latin typeface="-apple-system"/>
              </a:rPr>
              <a:t>训练图像，性能升级到令人印象深刻的</a:t>
            </a:r>
            <a:r>
              <a:rPr lang="en-US" altLang="zh-CN" b="0" i="0" dirty="0">
                <a:effectLst/>
                <a:latin typeface="-apple-system"/>
              </a:rPr>
              <a:t>81%</a:t>
            </a:r>
            <a:r>
              <a:rPr lang="zh-CN" altLang="en-US" b="0" i="0" dirty="0">
                <a:effectLst/>
                <a:latin typeface="-apple-system"/>
              </a:rPr>
              <a:t>，展示了应用程序的竞争实力。值得注意的是，</a:t>
            </a:r>
            <a:r>
              <a:rPr lang="en-US" altLang="zh-CN" b="0" i="0" dirty="0">
                <a:effectLst/>
                <a:latin typeface="-apple-system"/>
              </a:rPr>
              <a:t>1k</a:t>
            </a:r>
            <a:r>
              <a:rPr lang="zh-CN" altLang="en-US" b="0" i="0" dirty="0">
                <a:effectLst/>
                <a:latin typeface="-apple-system"/>
              </a:rPr>
              <a:t>训练图像约占原始数据的</a:t>
            </a:r>
            <a:r>
              <a:rPr lang="en-US" altLang="zh-CN" b="0" i="0" dirty="0">
                <a:effectLst/>
                <a:latin typeface="-apple-system"/>
              </a:rPr>
              <a:t>10%</a:t>
            </a:r>
            <a:r>
              <a:rPr lang="zh-CN" altLang="en-US" b="0" i="0" dirty="0">
                <a:effectLst/>
                <a:latin typeface="-apple-system"/>
              </a:rPr>
              <a:t>，仍然是相对较小的。</a:t>
            </a:r>
            <a:endParaRPr lang="en-US" altLang="zh-CN" b="0" i="0" dirty="0">
              <a:effectLst/>
              <a:latin typeface="-apple-system"/>
            </a:endParaRPr>
          </a:p>
          <a:p>
            <a:r>
              <a:rPr lang="zh-CN" altLang="en-US" b="1" i="0" dirty="0">
                <a:effectLst/>
                <a:latin typeface="-apple-system"/>
              </a:rPr>
              <a:t>来自语言模型的提示</a:t>
            </a:r>
            <a:r>
              <a:rPr lang="zh-CN" altLang="en-US" b="0" i="0" dirty="0">
                <a:effectLst/>
                <a:latin typeface="-apple-system"/>
              </a:rPr>
              <a:t>：调查了提示给候选者数量的影响，如表</a:t>
            </a:r>
            <a:r>
              <a:rPr lang="en-US" altLang="zh-CN" b="0" i="0" dirty="0">
                <a:effectLst/>
                <a:latin typeface="-apple-system"/>
              </a:rPr>
              <a:t>4d</a:t>
            </a:r>
            <a:r>
              <a:rPr lang="zh-CN" altLang="en-US" b="0" i="0" dirty="0">
                <a:effectLst/>
                <a:latin typeface="-apple-system"/>
              </a:rPr>
              <a:t>所示。在当前配置中，提示数的增加可能会导致性能提高</a:t>
            </a:r>
            <a:r>
              <a:rPr lang="en-US" altLang="zh-CN" b="0" i="0" dirty="0">
                <a:effectLst/>
                <a:latin typeface="-apple-system"/>
              </a:rPr>
              <a:t>2%</a:t>
            </a:r>
            <a:r>
              <a:rPr lang="zh-CN" altLang="en-US" b="0" i="0" dirty="0">
                <a:effectLst/>
                <a:latin typeface="-apple-system"/>
              </a:rPr>
              <a:t>。当文本长度超过</a:t>
            </a:r>
            <a:r>
              <a:rPr lang="en-US" altLang="zh-CN" b="0" i="0" dirty="0">
                <a:effectLst/>
                <a:latin typeface="-apple-system"/>
              </a:rPr>
              <a:t>10</a:t>
            </a:r>
            <a:r>
              <a:rPr lang="zh-CN" altLang="en-US" b="0" i="0" dirty="0">
                <a:effectLst/>
                <a:latin typeface="-apple-system"/>
              </a:rPr>
              <a:t>时，性能将趋于稳定。我们认为，上限是由于目前的生产能力的模型。</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21</a:t>
            </a:fld>
            <a:endParaRPr lang="zh-CN" altLang="en-US"/>
          </a:p>
        </p:txBody>
      </p:sp>
    </p:spTree>
    <p:extLst>
      <p:ext uri="{BB962C8B-B14F-4D97-AF65-F5344CB8AC3E}">
        <p14:creationId xmlns:p14="http://schemas.microsoft.com/office/powerpoint/2010/main" val="1194642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22</a:t>
            </a:fld>
            <a:endParaRPr lang="zh-CN" altLang="en-US"/>
          </a:p>
        </p:txBody>
      </p:sp>
    </p:spTree>
    <p:extLst>
      <p:ext uri="{BB962C8B-B14F-4D97-AF65-F5344CB8AC3E}">
        <p14:creationId xmlns:p14="http://schemas.microsoft.com/office/powerpoint/2010/main" val="271482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639"/>
                </a:solidFill>
                <a:effectLst/>
                <a:latin typeface="-apple-system"/>
              </a:rPr>
              <a:t>感知任务是指在计算机视觉和机器学习中，用于对图像或视频进行解释和理解的一系列任务。感知任务旨在模拟人类对图像的感知能力，包括目标检测、语义分割、实例分割、姿态估计等。</a:t>
            </a:r>
            <a:endParaRPr lang="en-US" altLang="zh-CN" b="0" i="0" dirty="0">
              <a:solidFill>
                <a:srgbClr val="333639"/>
              </a:solidFill>
              <a:effectLst/>
              <a:latin typeface="-apple-system"/>
            </a:endParaRPr>
          </a:p>
          <a:p>
            <a:r>
              <a:rPr lang="zh-CN" altLang="en-US" b="0" i="0" dirty="0">
                <a:solidFill>
                  <a:srgbClr val="333639"/>
                </a:solidFill>
                <a:effectLst/>
                <a:latin typeface="-apple-system"/>
              </a:rPr>
              <a:t>在数据生成领域，感知注释是将生成的合成数据进行标记和注释的过程，以创建带有标签的合成数据集</a:t>
            </a:r>
            <a:endParaRPr lang="en-US" altLang="zh-CN" b="0" i="0" dirty="0">
              <a:solidFill>
                <a:srgbClr val="333639"/>
              </a:solidFill>
              <a:effectLst/>
              <a:latin typeface="-apple-system"/>
            </a:endParaRPr>
          </a:p>
          <a:p>
            <a:endParaRPr lang="en-US" altLang="zh-CN"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339587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107115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使用我们提出的 </a:t>
            </a:r>
            <a:r>
              <a:rPr lang="en-US" altLang="zh-CN" b="0" i="0" dirty="0">
                <a:effectLst/>
                <a:latin typeface="-apple-system"/>
              </a:rPr>
              <a:t>P-Decoder </a:t>
            </a:r>
            <a:r>
              <a:rPr lang="zh-CN" altLang="en-US" b="0" i="0" dirty="0">
                <a:effectLst/>
                <a:latin typeface="-apple-system"/>
              </a:rPr>
              <a:t>执行各种类型的任务。所提出的解码器是用于六个支持任务的通用架构，对于不同的下游应用程序仅需要很小的变化，即确定是否激活某些层。</a:t>
            </a:r>
            <a:endParaRPr lang="en-US" altLang="zh-CN" b="0" i="0" dirty="0">
              <a:effectLst/>
              <a:latin typeface="-apple-system"/>
            </a:endParaRPr>
          </a:p>
          <a:p>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205699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第一阶段</a:t>
            </a:r>
            <a:endParaRPr lang="en-US" altLang="zh-CN" dirty="0"/>
          </a:p>
          <a:p>
            <a:r>
              <a:rPr lang="zh-CN" altLang="en-US" dirty="0"/>
              <a:t>训练阶段</a:t>
            </a:r>
            <a:r>
              <a:rPr lang="en-US" altLang="zh-CN" dirty="0"/>
              <a:t>——</a:t>
            </a:r>
            <a:r>
              <a:rPr lang="zh-CN" altLang="en-US" dirty="0"/>
              <a:t>使用扩散反演</a:t>
            </a:r>
            <a:r>
              <a:rPr lang="zh-CN" altLang="en-US" b="0" i="0" dirty="0">
                <a:effectLst/>
                <a:latin typeface="-apple-system"/>
              </a:rPr>
              <a:t>从少量数据</a:t>
            </a:r>
            <a:r>
              <a:rPr lang="zh-CN" altLang="en-US" dirty="0"/>
              <a:t>获取图像的潜码，提取文本图像表示。然后，这些表示及其相应的注释被用来训练感知解码器。</a:t>
            </a:r>
            <a:endParaRPr lang="en-US" altLang="zh-CN" dirty="0"/>
          </a:p>
          <a:p>
            <a:r>
              <a:rPr lang="en-US" altLang="zh-CN" dirty="0"/>
              <a:t>2)</a:t>
            </a:r>
            <a:r>
              <a:rPr lang="zh-CN" altLang="en-US" dirty="0"/>
              <a:t>第二阶段</a:t>
            </a:r>
            <a:endParaRPr lang="en-US" altLang="zh-CN" dirty="0"/>
          </a:p>
          <a:p>
            <a:r>
              <a:rPr lang="zh-CN" altLang="en-US" dirty="0"/>
              <a:t>推理</a:t>
            </a:r>
            <a:r>
              <a:rPr lang="en-US" altLang="zh-CN" dirty="0"/>
              <a:t>——</a:t>
            </a:r>
            <a:r>
              <a:rPr lang="zh-CN" altLang="en-US" b="0" i="0" dirty="0">
                <a:effectLst/>
                <a:latin typeface="-apple-system"/>
              </a:rPr>
              <a:t>文本引导的数据生成</a:t>
            </a:r>
            <a:r>
              <a:rPr lang="en-US" altLang="zh-CN" b="0" i="0" dirty="0">
                <a:effectLst/>
                <a:latin typeface="-apple-system"/>
              </a:rPr>
              <a:t>,</a:t>
            </a:r>
            <a:r>
              <a:rPr lang="zh-CN" altLang="en-US"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GPT-4</a:t>
            </a:r>
            <a:r>
              <a:rPr lang="zh-CN" altLang="en-US" dirty="0">
                <a:latin typeface="Times New Roman" panose="02020603050405020304" pitchFamily="18" charset="0"/>
                <a:cs typeface="Times New Roman" panose="02020603050405020304" pitchFamily="18" charset="0"/>
              </a:rPr>
              <a:t>增强数据的多样性，生成丰富的图像，而</a:t>
            </a:r>
            <a:r>
              <a:rPr lang="en-US" altLang="zh-CN" dirty="0">
                <a:latin typeface="Times New Roman" panose="02020603050405020304" pitchFamily="18" charset="0"/>
                <a:cs typeface="Times New Roman" panose="02020603050405020304" pitchFamily="18" charset="0"/>
              </a:rPr>
              <a:t>P-Decoder</a:t>
            </a:r>
            <a:r>
              <a:rPr lang="zh-CN" altLang="en-US" dirty="0">
                <a:latin typeface="Times New Roman" panose="02020603050405020304" pitchFamily="18" charset="0"/>
                <a:cs typeface="Times New Roman" panose="02020603050405020304" pitchFamily="18" charset="0"/>
              </a:rPr>
              <a:t>则产生相应的感知注解，如掩膜、深度图等</a:t>
            </a:r>
            <a:r>
              <a:rPr lang="zh-CN" altLang="en-US" dirty="0"/>
              <a:t>。</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321082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8</a:t>
            </a:fld>
            <a:endParaRPr lang="zh-CN" altLang="en-US"/>
          </a:p>
        </p:txBody>
      </p:sp>
    </p:spTree>
    <p:extLst>
      <p:ext uri="{BB962C8B-B14F-4D97-AF65-F5344CB8AC3E}">
        <p14:creationId xmlns:p14="http://schemas.microsoft.com/office/powerpoint/2010/main" val="244052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人类：请对一个人的外貌进行多项描述，重点是他们的衣服、裤子和鞋子。这些描述将作为稳定扩散生成相应图像的指南。</a:t>
            </a:r>
            <a:endParaRPr lang="en-US" altLang="zh-CN" b="0" i="0" dirty="0">
              <a:effectLst/>
              <a:latin typeface="-apple-system"/>
            </a:endParaRPr>
          </a:p>
          <a:p>
            <a:r>
              <a:rPr lang="en-US" altLang="zh-CN" b="0" i="0" dirty="0">
                <a:effectLst/>
                <a:latin typeface="-apple-system"/>
              </a:rPr>
              <a:t>GPT-4</a:t>
            </a:r>
            <a:r>
              <a:rPr lang="zh-CN" altLang="en-US" b="0" i="0" dirty="0">
                <a:effectLst/>
                <a:latin typeface="-apple-system"/>
              </a:rPr>
              <a:t>（创造性思考者）：这里有 </a:t>
            </a:r>
            <a:r>
              <a:rPr lang="en-US" altLang="zh-CN" b="0" i="0" dirty="0">
                <a:effectLst/>
                <a:latin typeface="-apple-system"/>
              </a:rPr>
              <a:t>1000 </a:t>
            </a:r>
            <a:r>
              <a:rPr lang="zh-CN" altLang="en-US" b="0" i="0" dirty="0">
                <a:effectLst/>
                <a:latin typeface="-apple-system"/>
              </a:rPr>
              <a:t>个例子供您参考：</a:t>
            </a:r>
            <a:endParaRPr lang="en-US" altLang="zh-CN" b="0" i="0" dirty="0">
              <a:effectLst/>
              <a:latin typeface="-apple-system"/>
            </a:endParaRPr>
          </a:p>
          <a:p>
            <a:r>
              <a:rPr lang="en-US" altLang="zh-CN" b="0" i="0" dirty="0">
                <a:effectLst/>
                <a:latin typeface="-apple-system"/>
              </a:rPr>
              <a:t>1.</a:t>
            </a:r>
            <a:r>
              <a:rPr lang="zh-CN" altLang="en-US" b="0" i="0" dirty="0">
                <a:effectLst/>
                <a:latin typeface="-apple-system"/>
              </a:rPr>
              <a:t>一名身穿利落灰色西装、清爽白衬衫和黑色抛光鞋的男子自信地大步走在城市街道上</a:t>
            </a:r>
            <a:endParaRPr lang="en-US" altLang="zh-CN" b="0" i="0" dirty="0">
              <a:effectLst/>
              <a:latin typeface="-apple-system"/>
            </a:endParaRPr>
          </a:p>
          <a:p>
            <a:r>
              <a:rPr lang="en-US" altLang="zh-CN" b="0" i="0" dirty="0">
                <a:effectLst/>
                <a:latin typeface="-apple-system"/>
              </a:rPr>
              <a:t>2.</a:t>
            </a:r>
            <a:r>
              <a:rPr lang="zh-CN" altLang="en-US" b="0" i="0" dirty="0">
                <a:effectLst/>
                <a:latin typeface="-apple-system"/>
              </a:rPr>
              <a:t>一名大学生穿着休闲装走在街上，包括舒适的连帽衫、修身牛仔裤和一双的时尚运动鞋。 </a:t>
            </a:r>
            <a:endParaRPr lang="en-US" altLang="zh-CN" b="0" i="0" dirty="0">
              <a:effectLst/>
              <a:latin typeface="-apple-system"/>
            </a:endParaRPr>
          </a:p>
          <a:p>
            <a:r>
              <a:rPr lang="en-US" altLang="zh-CN" b="0" i="0" dirty="0">
                <a:effectLst/>
                <a:latin typeface="-apple-system"/>
              </a:rPr>
              <a:t>3. </a:t>
            </a:r>
            <a:r>
              <a:rPr lang="zh-CN" altLang="en-US" b="0" i="0" dirty="0">
                <a:effectLst/>
                <a:latin typeface="-apple-system"/>
              </a:rPr>
              <a:t>一位穿着休闲装的年轻人在人行道上漫步，他穿着牛仔夹克，搭配图案 </a:t>
            </a:r>
            <a:r>
              <a:rPr lang="en-US" altLang="zh-CN" b="0" i="0" dirty="0">
                <a:effectLst/>
                <a:latin typeface="-apple-system"/>
              </a:rPr>
              <a:t>T </a:t>
            </a:r>
            <a:r>
              <a:rPr lang="zh-CN" altLang="en-US" b="0" i="0" dirty="0">
                <a:effectLst/>
                <a:latin typeface="-apple-system"/>
              </a:rPr>
              <a:t>恤，搭配黑色牛仔裤。 </a:t>
            </a:r>
            <a:r>
              <a:rPr lang="en-US" altLang="zh-CN" b="0" i="0" dirty="0">
                <a:effectLst/>
                <a:latin typeface="-apple-system"/>
              </a:rPr>
              <a:t>……</a:t>
            </a:r>
          </a:p>
          <a:p>
            <a:endParaRPr lang="en-US" altLang="zh-CN" b="0" i="0" dirty="0">
              <a:effectLst/>
              <a:latin typeface="-apple-system"/>
            </a:endParaRPr>
          </a:p>
          <a:p>
            <a:r>
              <a:rPr lang="en-US" altLang="zh-CN" b="0" i="0" dirty="0">
                <a:effectLst/>
                <a:latin typeface="-apple-system"/>
              </a:rPr>
              <a:t>GPT-4</a:t>
            </a:r>
            <a:r>
              <a:rPr lang="zh-CN" altLang="en-US" b="0" i="0" dirty="0">
                <a:effectLst/>
                <a:latin typeface="-apple-system"/>
              </a:rPr>
              <a:t>（创造性思考者）  </a:t>
            </a:r>
            <a:r>
              <a:rPr lang="en-US" altLang="zh-CN" b="0" i="0" dirty="0">
                <a:effectLst/>
                <a:latin typeface="-apple-system"/>
              </a:rPr>
              <a:t>Stable Diffusion (</a:t>
            </a:r>
            <a:r>
              <a:rPr lang="zh-CN" altLang="en-US" b="0" i="0" dirty="0">
                <a:effectLst/>
                <a:latin typeface="-apple-system"/>
              </a:rPr>
              <a:t>画家</a:t>
            </a:r>
            <a:r>
              <a:rPr lang="en-US" altLang="zh-CN" b="0" i="0" dirty="0">
                <a:effectLst/>
                <a:latin typeface="-apple-system"/>
              </a:rPr>
              <a:t>)   </a:t>
            </a:r>
            <a:r>
              <a:rPr lang="en-US" altLang="zh-CN" b="0" i="0" dirty="0" err="1">
                <a:effectLst/>
                <a:latin typeface="-apple-system"/>
              </a:rPr>
              <a:t>DatasetDB</a:t>
            </a:r>
            <a:r>
              <a:rPr lang="en-US" altLang="zh-CN" b="0" i="0" dirty="0">
                <a:effectLst/>
                <a:latin typeface="-apple-system"/>
              </a:rPr>
              <a:t> (</a:t>
            </a:r>
            <a:r>
              <a:rPr lang="zh-CN" altLang="en-US" b="0" i="0" dirty="0">
                <a:effectLst/>
                <a:latin typeface="-apple-system"/>
              </a:rPr>
              <a:t>注释者</a:t>
            </a:r>
            <a:r>
              <a:rPr lang="en-US" altLang="zh-CN" b="0" i="0" dirty="0">
                <a:effectLst/>
                <a:latin typeface="-apple-system"/>
              </a:rPr>
              <a:t>)   ControlNet (</a:t>
            </a:r>
            <a:r>
              <a:rPr lang="zh-CN" altLang="en-US" b="0" i="0" dirty="0">
                <a:effectLst/>
                <a:latin typeface="-apple-system"/>
              </a:rPr>
              <a:t>编辑</a:t>
            </a:r>
            <a:r>
              <a:rPr lang="en-US" altLang="zh-CN" b="0" i="0" dirty="0">
                <a:effectLst/>
                <a:latin typeface="-apple-system"/>
              </a:rPr>
              <a:t>) </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414457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2023/12/4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01632" y="-52907"/>
            <a:ext cx="10101948" cy="6925656"/>
          </a:xfrm>
          <a:prstGeom prst="rect">
            <a:avLst/>
          </a:prstGeom>
        </p:spPr>
      </p:pic>
      <p:sp>
        <p:nvSpPr>
          <p:cNvPr id="5" name="梯形 4"/>
          <p:cNvSpPr/>
          <p:nvPr/>
        </p:nvSpPr>
        <p:spPr>
          <a:xfrm>
            <a:off x="-659603" y="-71200"/>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42381BAB-0BB3-6437-7173-432465A9EDB1}"/>
              </a:ext>
            </a:extLst>
          </p:cNvPr>
          <p:cNvSpPr txBox="1"/>
          <p:nvPr/>
        </p:nvSpPr>
        <p:spPr>
          <a:xfrm>
            <a:off x="-192925" y="969010"/>
            <a:ext cx="6343546" cy="2554545"/>
          </a:xfrm>
          <a:prstGeom prst="rect">
            <a:avLst/>
          </a:prstGeom>
          <a:noFill/>
        </p:spPr>
        <p:txBody>
          <a:bodyPr wrap="square">
            <a:spAutoFit/>
          </a:bodyPr>
          <a:lstStyle/>
          <a:p>
            <a:pPr algn="ctr"/>
            <a:r>
              <a:rPr lang="en-US" altLang="zh-CN" sz="3200" dirty="0" err="1">
                <a:latin typeface="Times New Roman" panose="02020603050405020304" pitchFamily="18" charset="0"/>
                <a:cs typeface="Times New Roman" panose="02020603050405020304" pitchFamily="18" charset="0"/>
              </a:rPr>
              <a:t>DatasetDM</a:t>
            </a:r>
            <a:r>
              <a:rPr lang="en-US" altLang="zh-CN" sz="3200" dirty="0">
                <a:latin typeface="Times New Roman" panose="02020603050405020304" pitchFamily="18" charset="0"/>
                <a:cs typeface="Times New Roman" panose="02020603050405020304" pitchFamily="18" charset="0"/>
              </a:rPr>
              <a:t>: Synthesizing Data with Perception Annotations Using Diffusion Models</a:t>
            </a:r>
          </a:p>
          <a:p>
            <a:pPr algn="ctr"/>
            <a:r>
              <a:rPr lang="en-US" altLang="zh-CN" sz="3200" dirty="0" err="1">
                <a:latin typeface="Times New Roman" panose="02020603050405020304" pitchFamily="18" charset="0"/>
                <a:cs typeface="Times New Roman" panose="02020603050405020304" pitchFamily="18" charset="0"/>
              </a:rPr>
              <a:t>DatasetDM</a:t>
            </a:r>
            <a:r>
              <a:rPr lang="en-US" altLang="zh-CN" sz="3200" dirty="0"/>
              <a:t>:</a:t>
            </a:r>
            <a:r>
              <a:rPr lang="zh-CN" altLang="en-US" sz="3200" b="0" i="0" dirty="0">
                <a:effectLst/>
                <a:latin typeface="-apple-system"/>
              </a:rPr>
              <a:t>使用扩散模型合成带有感知注释的数据</a:t>
            </a:r>
            <a:endParaRPr lang="zh-CN" altLang="en-US" sz="3200" dirty="0"/>
          </a:p>
        </p:txBody>
      </p:sp>
      <p:sp>
        <p:nvSpPr>
          <p:cNvPr id="13" name="文本框 12">
            <a:extLst>
              <a:ext uri="{FF2B5EF4-FFF2-40B4-BE49-F238E27FC236}">
                <a16:creationId xmlns:a16="http://schemas.microsoft.com/office/drawing/2014/main" id="{6A3C88EE-9CB5-CB48-D425-3A679D9A48FF}"/>
              </a:ext>
            </a:extLst>
          </p:cNvPr>
          <p:cNvSpPr txBox="1"/>
          <p:nvPr/>
        </p:nvSpPr>
        <p:spPr>
          <a:xfrm>
            <a:off x="-11284" y="6057704"/>
            <a:ext cx="5665267" cy="646331"/>
          </a:xfrm>
          <a:prstGeom prst="rect">
            <a:avLst/>
          </a:prstGeom>
          <a:noFill/>
        </p:spPr>
        <p:txBody>
          <a:bodyPr wrap="square">
            <a:spAutoFit/>
          </a:bodyPr>
          <a:lstStyle/>
          <a:p>
            <a:pPr algn="ctr"/>
            <a:r>
              <a:rPr lang="en-US" altLang="zh-CN" b="0" i="0" dirty="0">
                <a:solidFill>
                  <a:srgbClr val="000000"/>
                </a:solidFill>
                <a:effectLst/>
                <a:latin typeface="Times New Roman" panose="02020603050405020304" pitchFamily="18" charset="0"/>
                <a:cs typeface="Times New Roman" panose="02020603050405020304" pitchFamily="18" charset="0"/>
              </a:rPr>
              <a:t>Advances In Neural Information Processing Systems (</a:t>
            </a:r>
            <a:r>
              <a:rPr lang="en-US" altLang="zh-CN" b="0" i="0" dirty="0" err="1">
                <a:solidFill>
                  <a:srgbClr val="000000"/>
                </a:solidFill>
                <a:effectLst/>
                <a:latin typeface="Times New Roman" panose="02020603050405020304" pitchFamily="18" charset="0"/>
                <a:cs typeface="Times New Roman" panose="02020603050405020304" pitchFamily="18" charset="0"/>
              </a:rPr>
              <a:t>NeurIPS</a:t>
            </a:r>
            <a:r>
              <a:rPr lang="en-US" altLang="zh-CN" b="0" i="0" dirty="0">
                <a:solidFill>
                  <a:srgbClr val="000000"/>
                </a:solidFill>
                <a:effectLst/>
                <a:latin typeface="Times New Roman" panose="02020603050405020304" pitchFamily="18" charset="0"/>
                <a:cs typeface="Times New Roman" panose="02020603050405020304" pitchFamily="18" charset="0"/>
              </a:rPr>
              <a:t> 2023)</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8DDD9EA-EB2A-6C7B-781B-A862E5B5CC31}"/>
              </a:ext>
            </a:extLst>
          </p:cNvPr>
          <p:cNvSpPr txBox="1"/>
          <p:nvPr/>
        </p:nvSpPr>
        <p:spPr>
          <a:xfrm>
            <a:off x="-283596" y="4411662"/>
            <a:ext cx="6486210" cy="1477328"/>
          </a:xfrm>
          <a:prstGeom prst="rect">
            <a:avLst/>
          </a:prstGeom>
          <a:noFill/>
        </p:spPr>
        <p:txBody>
          <a:bodyPr wrap="square">
            <a:spAutoFit/>
          </a:bodyPr>
          <a:lstStyle/>
          <a:p>
            <a:pPr algn="ctr"/>
            <a:r>
              <a:rPr lang="en-US" altLang="zh-CN" b="0" i="0" dirty="0" err="1">
                <a:effectLst/>
                <a:latin typeface="Times New Roman" panose="02020603050405020304" pitchFamily="18" charset="0"/>
                <a:cs typeface="Times New Roman" panose="02020603050405020304" pitchFamily="18" charset="0"/>
              </a:rPr>
              <a:t>Weijia</a:t>
            </a:r>
            <a:r>
              <a:rPr lang="en-US" altLang="zh-CN" b="0" i="0" dirty="0">
                <a:effectLst/>
                <a:latin typeface="Times New Roman" panose="02020603050405020304" pitchFamily="18" charset="0"/>
                <a:cs typeface="Times New Roman" panose="02020603050405020304" pitchFamily="18" charset="0"/>
              </a:rPr>
              <a:t> Wu</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a:t>
            </a:r>
            <a:r>
              <a:rPr lang="en-US" altLang="zh-CN" b="0" i="0" dirty="0" err="1">
                <a:effectLst/>
                <a:latin typeface="Times New Roman" panose="02020603050405020304" pitchFamily="18" charset="0"/>
                <a:cs typeface="Times New Roman" panose="02020603050405020304" pitchFamily="18" charset="0"/>
              </a:rPr>
              <a:t>Yuzhong</a:t>
            </a:r>
            <a:r>
              <a:rPr lang="en-US" altLang="zh-CN" b="0" i="0" dirty="0">
                <a:effectLst/>
                <a:latin typeface="Times New Roman" panose="02020603050405020304" pitchFamily="18" charset="0"/>
                <a:cs typeface="Times New Roman" panose="02020603050405020304" pitchFamily="18" charset="0"/>
              </a:rPr>
              <a:t> Zhao</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Hao Chen</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a:t>
            </a:r>
            <a:r>
              <a:rPr lang="en-US" altLang="zh-CN" b="0" i="0" dirty="0" err="1">
                <a:effectLst/>
                <a:latin typeface="Times New Roman" panose="02020603050405020304" pitchFamily="18" charset="0"/>
                <a:cs typeface="Times New Roman" panose="02020603050405020304" pitchFamily="18" charset="0"/>
              </a:rPr>
              <a:t>Yuchao</a:t>
            </a:r>
            <a:r>
              <a:rPr lang="en-US" altLang="zh-CN" b="0" i="0" dirty="0">
                <a:effectLst/>
                <a:latin typeface="Times New Roman" panose="02020603050405020304" pitchFamily="18" charset="0"/>
                <a:cs typeface="Times New Roman" panose="02020603050405020304" pitchFamily="18" charset="0"/>
              </a:rPr>
              <a:t> Gu</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Rui Zhao </a:t>
            </a:r>
            <a:r>
              <a:rPr lang="en-US" altLang="zh-CN" b="0" i="0" dirty="0" err="1">
                <a:effectLst/>
                <a:latin typeface="Times New Roman" panose="02020603050405020304" pitchFamily="18" charset="0"/>
                <a:cs typeface="Times New Roman" panose="02020603050405020304" pitchFamily="18" charset="0"/>
              </a:rPr>
              <a:t>Yefei</a:t>
            </a:r>
            <a:r>
              <a:rPr lang="en-US" altLang="zh-CN" b="0" i="0" dirty="0">
                <a:effectLst/>
                <a:latin typeface="Times New Roman" panose="02020603050405020304" pitchFamily="18" charset="0"/>
                <a:cs typeface="Times New Roman" panose="02020603050405020304" pitchFamily="18" charset="0"/>
              </a:rPr>
              <a:t> He</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Hong Zhou</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Mike Zheng Shou</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Chunhua Shen</a:t>
            </a:r>
          </a:p>
          <a:p>
            <a:pPr algn="ctr"/>
            <a:r>
              <a:rPr lang="en-US" altLang="zh-CN" b="0" i="0" dirty="0">
                <a:effectLst/>
                <a:latin typeface="Times New Roman" panose="02020603050405020304" pitchFamily="18" charset="0"/>
                <a:cs typeface="Times New Roman" panose="02020603050405020304" pitchFamily="18" charset="0"/>
              </a:rPr>
              <a:t>Zhejiang University, China </a:t>
            </a:r>
          </a:p>
          <a:p>
            <a:pPr algn="ctr"/>
            <a:r>
              <a:rPr lang="en-US" altLang="zh-CN" b="0" i="0" dirty="0">
                <a:effectLst/>
                <a:latin typeface="Times New Roman" panose="02020603050405020304" pitchFamily="18" charset="0"/>
                <a:cs typeface="Times New Roman" panose="02020603050405020304" pitchFamily="18" charset="0"/>
              </a:rPr>
              <a:t>University of Chinese Academy of Sciences, China </a:t>
            </a:r>
          </a:p>
          <a:p>
            <a:pPr algn="ctr"/>
            <a:r>
              <a:rPr lang="en-US" altLang="zh-CN" b="0" i="0" dirty="0">
                <a:effectLst/>
                <a:latin typeface="Times New Roman" panose="02020603050405020304" pitchFamily="18" charset="0"/>
                <a:cs typeface="Times New Roman" panose="02020603050405020304" pitchFamily="18" charset="0"/>
              </a:rPr>
              <a:t>National University of Singapore, Singapore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0701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75349" y="1469105"/>
            <a:ext cx="6093724" cy="523220"/>
          </a:xfrm>
          <a:prstGeom prst="rect">
            <a:avLst/>
          </a:prstGeom>
          <a:noFill/>
        </p:spPr>
        <p:txBody>
          <a:bodyPr wrap="square">
            <a:spAutoFit/>
          </a:bodyPr>
          <a:lstStyle/>
          <a:p>
            <a:r>
              <a:rPr lang="en-US" altLang="zh-CN" sz="2800" dirty="0"/>
              <a:t>1.</a:t>
            </a:r>
            <a:r>
              <a:rPr lang="zh-CN" altLang="en-US" sz="2800" dirty="0"/>
              <a:t>公式</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6E7EED1-9BE0-74FE-A4CD-22AA0BF66BC6}"/>
                  </a:ext>
                </a:extLst>
              </p:cNvPr>
              <p:cNvSpPr txBox="1"/>
              <p:nvPr/>
            </p:nvSpPr>
            <p:spPr>
              <a:xfrm>
                <a:off x="226413" y="1938220"/>
                <a:ext cx="11739173" cy="3046988"/>
              </a:xfrm>
              <a:prstGeom prst="rect">
                <a:avLst/>
              </a:prstGeom>
              <a:noFill/>
            </p:spPr>
            <p:txBody>
              <a:bodyPr wrap="square">
                <a:spAutoFit/>
              </a:bodyPr>
              <a:lstStyle/>
              <a:p>
                <a:r>
                  <a:rPr lang="zh-CN" altLang="en-US" sz="2400" b="0" i="0" dirty="0">
                    <a:solidFill>
                      <a:srgbClr val="000000"/>
                    </a:solidFill>
                    <a:effectLst/>
                    <a:latin typeface="Times New Roman" panose="02020603050405020304" pitchFamily="18" charset="0"/>
                    <a:cs typeface="Times New Roman" panose="02020603050405020304" pitchFamily="18" charset="0"/>
                  </a:rPr>
                  <a:t>给定语言提示 </a:t>
                </a:r>
                <a14:m>
                  <m:oMath xmlns:m="http://schemas.openxmlformats.org/officeDocument/2006/math">
                    <m:r>
                      <a:rPr lang="en-US" altLang="zh-CN" sz="2400" i="1" dirty="0">
                        <a:solidFill>
                          <a:srgbClr val="000000"/>
                        </a:solidFill>
                        <a:latin typeface="Cambria Math" panose="02040503050406030204" pitchFamily="18" charset="0"/>
                        <a:cs typeface="Times New Roman" panose="02020603050405020304" pitchFamily="18" charset="0"/>
                      </a:rPr>
                      <m:t>𝑆</m:t>
                    </m:r>
                    <m:r>
                      <a:rPr lang="en-US" altLang="zh-CN" sz="2400" i="1" dirty="0">
                        <a:solidFill>
                          <a:srgbClr val="000000"/>
                        </a:solidFill>
                        <a:latin typeface="Cambria Math" panose="02040503050406030204" pitchFamily="18" charset="0"/>
                        <a:cs typeface="Times New Roman" panose="02020603050405020304" pitchFamily="18" charset="0"/>
                      </a:rPr>
                      <m:t> </m:t>
                    </m:r>
                  </m:oMath>
                </a14:m>
                <a:r>
                  <a:rPr lang="zh-CN" altLang="en-US" sz="2400" b="0" i="0" dirty="0">
                    <a:solidFill>
                      <a:srgbClr val="000000"/>
                    </a:solidFill>
                    <a:effectLst/>
                    <a:latin typeface="Times New Roman" panose="02020603050405020304" pitchFamily="18" charset="0"/>
                    <a:cs typeface="Times New Roman" panose="02020603050405020304" pitchFamily="18" charset="0"/>
                  </a:rPr>
                  <a:t>，引导扩散模型从随机高斯噪声 </a:t>
                </a:r>
                <a14:m>
                  <m:oMath xmlns:m="http://schemas.openxmlformats.org/officeDocument/2006/math">
                    <m:r>
                      <a:rPr lang="en-US" altLang="zh-CN" sz="2400" b="0" i="1" dirty="0" smtClean="0">
                        <a:solidFill>
                          <a:srgbClr val="000000"/>
                        </a:solidFill>
                        <a:effectLst/>
                        <a:latin typeface="Cambria Math" panose="02040503050406030204" pitchFamily="18" charset="0"/>
                        <a:cs typeface="Times New Roman" panose="02020603050405020304" pitchFamily="18" charset="0"/>
                      </a:rPr>
                      <m:t>𝑧</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 ∼ N(0, I) </a:t>
                </a:r>
                <a:r>
                  <a:rPr lang="zh-CN" altLang="en-US" sz="2400" b="0" i="0" dirty="0">
                    <a:solidFill>
                      <a:srgbClr val="000000"/>
                    </a:solidFill>
                    <a:effectLst/>
                    <a:latin typeface="Times New Roman" panose="02020603050405020304" pitchFamily="18" charset="0"/>
                    <a:cs typeface="Times New Roman" panose="02020603050405020304" pitchFamily="18" charset="0"/>
                  </a:rPr>
                  <a:t>生成内容相关图像 </a:t>
                </a:r>
                <a14:m>
                  <m:oMath xmlns:m="http://schemas.openxmlformats.org/officeDocument/2006/math">
                    <m:r>
                      <a:rPr lang="en-US" altLang="zh-CN" sz="2400" i="1" dirty="0" smtClean="0">
                        <a:solidFill>
                          <a:srgbClr val="000000"/>
                        </a:solidFill>
                        <a:latin typeface="Cambria Math" panose="02040503050406030204" pitchFamily="18" charset="0"/>
                        <a:cs typeface="Times New Roman" panose="02020603050405020304" pitchFamily="18" charset="0"/>
                      </a:rPr>
                      <m:t>𝐽</m:t>
                    </m:r>
                    <m:r>
                      <a:rPr lang="en-US" altLang="zh-CN" sz="2400" b="0" i="1" dirty="0" smtClean="0">
                        <a:solidFill>
                          <a:srgbClr val="000000"/>
                        </a:solidFill>
                        <a:effectLst/>
                        <a:latin typeface="Cambria Math" panose="02040503050406030204" pitchFamily="18" charset="0"/>
                        <a:cs typeface="Times New Roman" panose="02020603050405020304" pitchFamily="18" charset="0"/>
                      </a:rPr>
                      <m:t> </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cs typeface="Times New Roman" panose="02020603050405020304" pitchFamily="18" charset="0"/>
                          </a:rPr>
                        </m:ctrlPr>
                      </m:sSupPr>
                      <m:e>
                        <m:r>
                          <a:rPr lang="en-US" altLang="zh-CN" sz="2400" i="1" dirty="0">
                            <a:solidFill>
                              <a:srgbClr val="000000"/>
                            </a:solidFill>
                            <a:latin typeface="Cambria Math" panose="02040503050406030204" pitchFamily="18" charset="0"/>
                            <a:cs typeface="Times New Roman" panose="02020603050405020304" pitchFamily="18" charset="0"/>
                          </a:rPr>
                          <m:t>𝑅</m:t>
                        </m:r>
                      </m:e>
                      <m:sup>
                        <m:r>
                          <a:rPr lang="en-US" altLang="zh-CN" sz="2400" i="1" dirty="0">
                            <a:solidFill>
                              <a:srgbClr val="000000"/>
                            </a:solidFill>
                            <a:latin typeface="Cambria Math" panose="02040503050406030204" pitchFamily="18" charset="0"/>
                            <a:cs typeface="Times New Roman" panose="02020603050405020304" pitchFamily="18" charset="0"/>
                          </a:rPr>
                          <m:t>𝐻</m:t>
                        </m:r>
                        <m:r>
                          <a:rPr lang="en-US" altLang="zh-CN" sz="2400" i="1" dirty="0">
                            <a:solidFill>
                              <a:srgbClr val="000000"/>
                            </a:solidFill>
                            <a:latin typeface="Cambria Math" panose="02040503050406030204" pitchFamily="18" charset="0"/>
                            <a:cs typeface="Times New Roman" panose="02020603050405020304" pitchFamily="18" charset="0"/>
                          </a:rPr>
                          <m:t>×</m:t>
                        </m:r>
                        <m:r>
                          <a:rPr lang="en-US" altLang="zh-CN" sz="2400" i="1" dirty="0">
                            <a:solidFill>
                              <a:srgbClr val="000000"/>
                            </a:solidFill>
                            <a:latin typeface="Cambria Math" panose="02040503050406030204" pitchFamily="18" charset="0"/>
                            <a:cs typeface="Times New Roman" panose="02020603050405020304" pitchFamily="18" charset="0"/>
                          </a:rPr>
                          <m:t>𝑊</m:t>
                        </m:r>
                        <m:r>
                          <a:rPr lang="en-US" altLang="zh-CN" sz="2400" i="1" dirty="0">
                            <a:solidFill>
                              <a:srgbClr val="000000"/>
                            </a:solidFill>
                            <a:latin typeface="Cambria Math" panose="02040503050406030204" pitchFamily="18" charset="0"/>
                            <a:cs typeface="Times New Roman" panose="02020603050405020304" pitchFamily="18" charset="0"/>
                          </a:rPr>
                          <m:t>×3</m:t>
                        </m:r>
                      </m:sup>
                    </m:sSup>
                  </m:oMath>
                </a14:m>
                <a:r>
                  <a:rPr lang="zh-CN" altLang="en-US" sz="2400" b="0" i="0" dirty="0">
                    <a:solidFill>
                      <a:srgbClr val="000000"/>
                    </a:solidFill>
                    <a:effectLst/>
                    <a:latin typeface="Times New Roman" panose="02020603050405020304" pitchFamily="18" charset="0"/>
                    <a:cs typeface="Times New Roman" panose="02020603050405020304" pitchFamily="18" charset="0"/>
                  </a:rPr>
                  <a:t>。标准的文本引导图像去噪处理可以表述为：</a:t>
                </a:r>
                <a:r>
                  <a:rPr lang="en-US" altLang="zh-CN" sz="2400" dirty="0">
                    <a:solidFill>
                      <a:srgbClr val="000000"/>
                    </a:solidFill>
                    <a:cs typeface="Times New Roman" panose="02020603050405020304" pitchFamily="18" charset="0"/>
                  </a:rPr>
                  <a:t> </a:t>
                </a:r>
                <a14:m>
                  <m:oMath xmlns:m="http://schemas.openxmlformats.org/officeDocument/2006/math">
                    <m:r>
                      <a:rPr lang="en-US" altLang="zh-CN" sz="2400" i="1" dirty="0">
                        <a:solidFill>
                          <a:srgbClr val="000000"/>
                        </a:solidFill>
                        <a:latin typeface="Cambria Math" panose="02040503050406030204" pitchFamily="18" charset="0"/>
                        <a:cs typeface="Times New Roman" panose="02020603050405020304" pitchFamily="18" charset="0"/>
                      </a:rPr>
                      <m:t>𝐽</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2400" b="0" i="1" dirty="0" smtClean="0">
                            <a:solidFill>
                              <a:srgbClr val="000000"/>
                            </a:solidFill>
                            <a:effectLst/>
                            <a:latin typeface="Cambria Math" panose="02040503050406030204" pitchFamily="18" charset="0"/>
                            <a:cs typeface="Times New Roman" panose="02020603050405020304" pitchFamily="18" charset="0"/>
                          </a:rPr>
                        </m:ctrlPr>
                      </m:sSubPr>
                      <m:e>
                        <m:r>
                          <m:rPr>
                            <m:sty m:val="p"/>
                          </m:rPr>
                          <a:rPr lang="en-US" altLang="zh-CN" sz="2400" dirty="0">
                            <a:solidFill>
                              <a:srgbClr val="000000"/>
                            </a:solidFill>
                            <a:latin typeface="Cambria Math" panose="02040503050406030204" pitchFamily="18" charset="0"/>
                            <a:cs typeface="Times New Roman" panose="02020603050405020304" pitchFamily="18" charset="0"/>
                          </a:rPr>
                          <m:t>Φ</m:t>
                        </m:r>
                      </m:e>
                      <m:sub>
                        <m:r>
                          <m:rPr>
                            <m:sty m:val="p"/>
                          </m:rPr>
                          <a:rPr lang="en-US" altLang="zh-CN" sz="2400" i="0" dirty="0">
                            <a:solidFill>
                              <a:srgbClr val="000000"/>
                            </a:solidFill>
                            <a:latin typeface="Cambria Math" panose="02040503050406030204" pitchFamily="18" charset="0"/>
                            <a:cs typeface="Times New Roman" panose="02020603050405020304" pitchFamily="18" charset="0"/>
                          </a:rPr>
                          <m:t>T</m:t>
                        </m:r>
                        <m:r>
                          <a:rPr lang="en-US" altLang="zh-CN" sz="2400" i="0" dirty="0">
                            <a:solidFill>
                              <a:srgbClr val="000000"/>
                            </a:solidFill>
                            <a:latin typeface="Cambria Math" panose="02040503050406030204" pitchFamily="18" charset="0"/>
                            <a:cs typeface="Times New Roman" panose="02020603050405020304" pitchFamily="18" charset="0"/>
                          </a:rPr>
                          <m:t>2</m:t>
                        </m:r>
                        <m:r>
                          <m:rPr>
                            <m:sty m:val="p"/>
                          </m:rPr>
                          <a:rPr lang="en-US" altLang="zh-CN" sz="2400" i="0" dirty="0">
                            <a:solidFill>
                              <a:srgbClr val="000000"/>
                            </a:solidFill>
                            <a:latin typeface="Cambria Math" panose="02040503050406030204" pitchFamily="18" charset="0"/>
                            <a:cs typeface="Times New Roman" panose="02020603050405020304" pitchFamily="18" charset="0"/>
                          </a:rPr>
                          <m:t>I</m:t>
                        </m:r>
                      </m:sub>
                    </m:sSub>
                    <m:r>
                      <a:rPr lang="en-US" altLang="zh-CN" sz="2400" b="0" i="1" dirty="0" smtClean="0">
                        <a:solidFill>
                          <a:srgbClr val="000000"/>
                        </a:solidFill>
                        <a:effectLst/>
                        <a:latin typeface="Cambria Math" panose="02040503050406030204" pitchFamily="18" charset="0"/>
                        <a:cs typeface="Times New Roman" panose="02020603050405020304" pitchFamily="18" charset="0"/>
                      </a:rPr>
                      <m:t> </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a:t>
                </a:r>
                <a14:m>
                  <m:oMath xmlns:m="http://schemas.openxmlformats.org/officeDocument/2006/math">
                    <m:r>
                      <a:rPr lang="en-US" altLang="zh-CN" sz="2400" i="1" dirty="0">
                        <a:solidFill>
                          <a:srgbClr val="000000"/>
                        </a:solidFill>
                        <a:latin typeface="Cambria Math" panose="02040503050406030204" pitchFamily="18" charset="0"/>
                        <a:cs typeface="Times New Roman" panose="02020603050405020304" pitchFamily="18" charset="0"/>
                      </a:rPr>
                      <m:t>𝑧</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 </a:t>
                </a:r>
                <a14:m>
                  <m:oMath xmlns:m="http://schemas.openxmlformats.org/officeDocument/2006/math">
                    <m:r>
                      <a:rPr lang="en-US" altLang="zh-CN" sz="2400" i="1" dirty="0">
                        <a:solidFill>
                          <a:srgbClr val="000000"/>
                        </a:solidFill>
                        <a:latin typeface="Cambria Math" panose="02040503050406030204" pitchFamily="18" charset="0"/>
                        <a:cs typeface="Times New Roman" panose="02020603050405020304" pitchFamily="18" charset="0"/>
                      </a:rPr>
                      <m:t>𝑆</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a:t>
                </a:r>
              </a:p>
              <a:p>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14:m>
                  <m:oMath xmlns:m="http://schemas.openxmlformats.org/officeDocument/2006/math">
                    <m:sSub>
                      <m:sSubPr>
                        <m:ctrlPr>
                          <a:rPr lang="en-US" altLang="zh-CN" sz="2400" b="0" i="1" dirty="0" smtClean="0">
                            <a:solidFill>
                              <a:srgbClr val="000000"/>
                            </a:solidFill>
                            <a:effectLst/>
                            <a:latin typeface="Cambria Math" panose="02040503050406030204" pitchFamily="18" charset="0"/>
                            <a:cs typeface="Times New Roman" panose="02020603050405020304" pitchFamily="18" charset="0"/>
                          </a:rPr>
                        </m:ctrlPr>
                      </m:sSubPr>
                      <m:e>
                        <m:r>
                          <m:rPr>
                            <m:sty m:val="p"/>
                          </m:rPr>
                          <a:rPr lang="en-US" altLang="zh-CN" sz="2400" dirty="0">
                            <a:solidFill>
                              <a:srgbClr val="000000"/>
                            </a:solidFill>
                            <a:latin typeface="Cambria Math" panose="02040503050406030204" pitchFamily="18" charset="0"/>
                            <a:cs typeface="Times New Roman" panose="02020603050405020304" pitchFamily="18" charset="0"/>
                          </a:rPr>
                          <m:t>Φ</m:t>
                        </m:r>
                      </m:e>
                      <m:sub>
                        <m:r>
                          <m:rPr>
                            <m:sty m:val="p"/>
                          </m:rPr>
                          <a:rPr lang="en-US" altLang="zh-CN" sz="2400" i="0" dirty="0">
                            <a:solidFill>
                              <a:srgbClr val="000000"/>
                            </a:solidFill>
                            <a:latin typeface="Cambria Math" panose="02040503050406030204" pitchFamily="18" charset="0"/>
                            <a:cs typeface="Times New Roman" panose="02020603050405020304" pitchFamily="18" charset="0"/>
                          </a:rPr>
                          <m:t>T</m:t>
                        </m:r>
                        <m:r>
                          <a:rPr lang="en-US" altLang="zh-CN" sz="2400" i="0" dirty="0">
                            <a:solidFill>
                              <a:srgbClr val="000000"/>
                            </a:solidFill>
                            <a:latin typeface="Cambria Math" panose="02040503050406030204" pitchFamily="18" charset="0"/>
                            <a:cs typeface="Times New Roman" panose="02020603050405020304" pitchFamily="18" charset="0"/>
                          </a:rPr>
                          <m:t>2</m:t>
                        </m:r>
                        <m:r>
                          <m:rPr>
                            <m:sty m:val="p"/>
                          </m:rPr>
                          <a:rPr lang="en-US" altLang="zh-CN" sz="2400" i="0" dirty="0">
                            <a:solidFill>
                              <a:srgbClr val="000000"/>
                            </a:solidFill>
                            <a:latin typeface="Cambria Math" panose="02040503050406030204" pitchFamily="18" charset="0"/>
                            <a:cs typeface="Times New Roman" panose="02020603050405020304" pitchFamily="18" charset="0"/>
                          </a:rPr>
                          <m:t>I</m:t>
                        </m:r>
                      </m:sub>
                    </m:sSub>
                  </m:oMath>
                </a14:m>
                <a:r>
                  <a:rPr lang="zh-CN" altLang="en-US" sz="2400" dirty="0">
                    <a:solidFill>
                      <a:srgbClr val="000000"/>
                    </a:solidFill>
                    <a:latin typeface="Times New Roman" panose="02020603050405020304" pitchFamily="18" charset="0"/>
                    <a:cs typeface="Times New Roman" panose="02020603050405020304" pitchFamily="18" charset="0"/>
                  </a:rPr>
                  <a:t>是预先训练的文本到图像的扩散模型</a:t>
                </a:r>
                <a:r>
                  <a:rPr lang="en-US" altLang="zh-CN" sz="2400" dirty="0">
                    <a:solidFill>
                      <a:srgbClr val="000000"/>
                    </a:solidFill>
                    <a:latin typeface="Times New Roman" panose="02020603050405020304" pitchFamily="18" charset="0"/>
                    <a:cs typeface="Times New Roman" panose="02020603050405020304" pitchFamily="18" charset="0"/>
                  </a:rPr>
                  <a:t>(Stable Diffusion)</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它由三个组件组成：</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zh-CN" altLang="en-US" sz="2400" dirty="0">
                    <a:solidFill>
                      <a:srgbClr val="000000"/>
                    </a:solidFill>
                    <a:latin typeface="Times New Roman" panose="02020603050405020304" pitchFamily="18" charset="0"/>
                    <a:cs typeface="Times New Roman" panose="02020603050405020304" pitchFamily="18" charset="0"/>
                  </a:rPr>
                  <a:t>        ：</a:t>
                </a:r>
                <a:r>
                  <a:rPr lang="zh-CN" altLang="en-US" sz="2400" b="0" i="0" dirty="0">
                    <a:solidFill>
                      <a:srgbClr val="000000"/>
                    </a:solidFill>
                    <a:effectLst/>
                    <a:latin typeface="Times New Roman" panose="02020603050405020304" pitchFamily="18" charset="0"/>
                    <a:cs typeface="Times New Roman" panose="02020603050405020304" pitchFamily="18" charset="0"/>
                  </a:rPr>
                  <a:t>用于嵌入提示</a:t>
                </a:r>
                <a14:m>
                  <m:oMath xmlns:m="http://schemas.openxmlformats.org/officeDocument/2006/math">
                    <m:r>
                      <a:rPr lang="en-US" altLang="zh-CN" sz="2400" i="1" dirty="0" smtClean="0">
                        <a:solidFill>
                          <a:srgbClr val="000000"/>
                        </a:solidFill>
                        <a:latin typeface="Cambria Math" panose="02040503050406030204" pitchFamily="18" charset="0"/>
                        <a:cs typeface="Times New Roman" panose="02020603050405020304" pitchFamily="18" charset="0"/>
                      </a:rPr>
                      <m:t>𝑆</m:t>
                    </m:r>
                  </m:oMath>
                </a14:m>
                <a:r>
                  <a:rPr lang="zh-CN" altLang="en-US" sz="2400" b="0" i="0" dirty="0">
                    <a:solidFill>
                      <a:srgbClr val="000000"/>
                    </a:solidFill>
                    <a:effectLst/>
                    <a:latin typeface="Times New Roman" panose="02020603050405020304" pitchFamily="18" charset="0"/>
                    <a:cs typeface="Times New Roman" panose="02020603050405020304" pitchFamily="18" charset="0"/>
                  </a:rPr>
                  <a:t>的文本编码器；</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en-US" altLang="zh-CN" sz="2400" b="0" i="0" dirty="0">
                    <a:solidFill>
                      <a:srgbClr val="000000"/>
                    </a:solidFill>
                    <a:effectLst/>
                    <a:latin typeface="Times New Roman" panose="02020603050405020304" pitchFamily="18" charset="0"/>
                    <a:cs typeface="Times New Roman" panose="02020603050405020304" pitchFamily="18" charset="0"/>
                  </a:rPr>
                  <a:t>VAE</a:t>
                </a:r>
                <a:r>
                  <a:rPr lang="zh-CN" altLang="en-US" sz="2400" b="0" i="0" dirty="0">
                    <a:solidFill>
                      <a:srgbClr val="000000"/>
                    </a:solidFill>
                    <a:effectLst/>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预训练的变分自编码器，对图像进行编码</a:t>
                </a:r>
                <a:r>
                  <a:rPr lang="el-GR" altLang="zh-CN" sz="2400" b="0" i="0" dirty="0">
                    <a:solidFill>
                      <a:srgbClr val="000000"/>
                    </a:solidFill>
                    <a:effectLst/>
                    <a:latin typeface="Times New Roman" panose="02020603050405020304" pitchFamily="18" charset="0"/>
                    <a:cs typeface="Times New Roman" panose="02020603050405020304" pitchFamily="18" charset="0"/>
                  </a:rPr>
                  <a:t>ε</a:t>
                </a:r>
                <a:r>
                  <a:rPr lang="en-US" altLang="zh-CN" sz="2400" b="0" i="0" dirty="0">
                    <a:solidFill>
                      <a:srgbClr val="000000"/>
                    </a:solidFill>
                    <a:effectLst/>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解码 </a:t>
                </a:r>
                <a14:m>
                  <m:oMath xmlns:m="http://schemas.openxmlformats.org/officeDocument/2006/math">
                    <m:r>
                      <a:rPr lang="en-US" altLang="zh-CN" sz="2400" b="0" i="1" dirty="0" smtClean="0">
                        <a:solidFill>
                          <a:srgbClr val="000000"/>
                        </a:solidFill>
                        <a:effectLst/>
                        <a:latin typeface="Cambria Math" panose="02040503050406030204" pitchFamily="18" charset="0"/>
                        <a:cs typeface="Times New Roman" panose="02020603050405020304" pitchFamily="18" charset="0"/>
                      </a:rPr>
                      <m:t>𝐷</m:t>
                    </m:r>
                  </m:oMath>
                </a14:m>
                <a:r>
                  <a:rPr lang="en-US" altLang="zh-CN" sz="2400" b="0" i="0" dirty="0">
                    <a:solidFill>
                      <a:srgbClr val="000000"/>
                    </a:solidFill>
                    <a:effectLst/>
                    <a:latin typeface="Times New Roman" panose="02020603050405020304" pitchFamily="18" charset="0"/>
                    <a:cs typeface="Times New Roman" panose="02020603050405020304" pitchFamily="18" charset="0"/>
                  </a:rPr>
                  <a:t>(·) </a:t>
                </a:r>
                <a:r>
                  <a:rPr lang="zh-CN" altLang="en-US" sz="2400" b="0" i="0" dirty="0">
                    <a:solidFill>
                      <a:srgbClr val="000000"/>
                    </a:solidFill>
                    <a:effectLst/>
                    <a:latin typeface="Times New Roman" panose="02020603050405020304" pitchFamily="18" charset="0"/>
                    <a:cs typeface="Times New Roman" panose="02020603050405020304" pitchFamily="18" charset="0"/>
                  </a:rPr>
                  <a:t>；</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ϵθ(·)</a:t>
                </a:r>
                <a:r>
                  <a:rPr lang="zh-CN" altLang="en-US" sz="2400" dirty="0">
                    <a:solidFill>
                      <a:srgbClr val="000000"/>
                    </a:solidFill>
                    <a:latin typeface="Times New Roman" panose="02020603050405020304" pitchFamily="18" charset="0"/>
                    <a:cs typeface="Times New Roman" panose="02020603050405020304" pitchFamily="18" charset="0"/>
                  </a:rPr>
                  <a:t>：</a:t>
                </a:r>
                <a:r>
                  <a:rPr lang="zh-CN" altLang="en-US" sz="2400" b="0" i="0" dirty="0">
                    <a:solidFill>
                      <a:srgbClr val="000000"/>
                    </a:solidFill>
                    <a:effectLst/>
                    <a:latin typeface="Times New Roman" panose="02020603050405020304" pitchFamily="18" charset="0"/>
                    <a:cs typeface="Times New Roman" panose="02020603050405020304" pitchFamily="18" charset="0"/>
                  </a:rPr>
                  <a:t>时间条件的 </a:t>
                </a:r>
                <a:r>
                  <a:rPr lang="en-US" altLang="zh-CN" sz="2400" b="0" i="0" dirty="0" err="1">
                    <a:solidFill>
                      <a:srgbClr val="000000"/>
                    </a:solidFill>
                    <a:effectLst/>
                    <a:latin typeface="Times New Roman" panose="02020603050405020304" pitchFamily="18" charset="0"/>
                    <a:cs typeface="Times New Roman" panose="02020603050405020304" pitchFamily="18" charset="0"/>
                  </a:rPr>
                  <a:t>UNet</a:t>
                </a:r>
                <a:r>
                  <a:rPr lang="en-US" altLang="zh-CN" sz="2400" b="0" i="0" dirty="0">
                    <a:solidFill>
                      <a:srgbClr val="000000"/>
                    </a:solidFill>
                    <a:effectLst/>
                    <a:latin typeface="Times New Roman" panose="02020603050405020304" pitchFamily="18" charset="0"/>
                    <a:cs typeface="Times New Roman" panose="02020603050405020304" pitchFamily="18" charset="0"/>
                  </a:rPr>
                  <a:t> </a:t>
                </a:r>
                <a:r>
                  <a:rPr lang="zh-CN" altLang="en-US" sz="2400" b="0" i="0" dirty="0">
                    <a:solidFill>
                      <a:srgbClr val="000000"/>
                    </a:solidFill>
                    <a:effectLst/>
                    <a:latin typeface="Times New Roman" panose="02020603050405020304" pitchFamily="18" charset="0"/>
                    <a:cs typeface="Times New Roman" panose="02020603050405020304" pitchFamily="18" charset="0"/>
                  </a:rPr>
                  <a:t>，它逐渐对潜在向量进行去噪。</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a:p>
                <a:r>
                  <a:rPr lang="zh-CN" altLang="en-US" sz="2400" b="0" i="0" dirty="0">
                    <a:solidFill>
                      <a:srgbClr val="000000"/>
                    </a:solidFill>
                    <a:effectLst/>
                    <a:latin typeface="Times New Roman" panose="02020603050405020304" pitchFamily="18" charset="0"/>
                    <a:cs typeface="Times New Roman" panose="02020603050405020304" pitchFamily="18" charset="0"/>
                  </a:rPr>
                  <a:t>去噪过程被建模为马尔可夫链：</a:t>
                </a:r>
                <a14:m>
                  <m:oMath xmlns:m="http://schemas.openxmlformats.org/officeDocument/2006/math">
                    <m:sSub>
                      <m:sSubPr>
                        <m:ctrlPr>
                          <a:rPr lang="en-US" altLang="zh-CN" sz="2400" b="0" i="1" dirty="0" smtClean="0">
                            <a:solidFill>
                              <a:srgbClr val="000000"/>
                            </a:solidFill>
                            <a:effectLst/>
                            <a:latin typeface="Cambria Math" panose="02040503050406030204" pitchFamily="18" charset="0"/>
                            <a:cs typeface="Times New Roman" panose="02020603050405020304" pitchFamily="18" charset="0"/>
                          </a:rPr>
                        </m:ctrlPr>
                      </m:sSubPr>
                      <m:e>
                        <m:r>
                          <a:rPr lang="en-US" altLang="zh-CN" sz="2400" i="1" dirty="0">
                            <a:solidFill>
                              <a:srgbClr val="000000"/>
                            </a:solidFill>
                            <a:latin typeface="Cambria Math" panose="02040503050406030204" pitchFamily="18" charset="0"/>
                            <a:cs typeface="Times New Roman" panose="02020603050405020304" pitchFamily="18" charset="0"/>
                          </a:rPr>
                          <m:t>𝑥</m:t>
                        </m:r>
                      </m:e>
                      <m:sub>
                        <m:r>
                          <a:rPr lang="en-US" altLang="zh-CN" sz="2400" i="1" dirty="0">
                            <a:solidFill>
                              <a:srgbClr val="000000"/>
                            </a:solidFill>
                            <a:latin typeface="Cambria Math" panose="02040503050406030204" pitchFamily="18" charset="0"/>
                            <a:cs typeface="Times New Roman" panose="02020603050405020304" pitchFamily="18" charset="0"/>
                          </a:rPr>
                          <m:t>𝑡</m:t>
                        </m:r>
                        <m:r>
                          <a:rPr lang="en-US" altLang="zh-CN" sz="2400" i="1" dirty="0">
                            <a:solidFill>
                              <a:srgbClr val="000000"/>
                            </a:solidFill>
                            <a:latin typeface="Cambria Math" panose="02040503050406030204" pitchFamily="18" charset="0"/>
                            <a:cs typeface="Times New Roman" panose="02020603050405020304" pitchFamily="18" charset="0"/>
                          </a:rPr>
                          <m:t>−1</m:t>
                        </m:r>
                      </m:sub>
                    </m:sSub>
                    <m:r>
                      <a:rPr lang="en-US" altLang="zh-CN" sz="2400" b="0" i="1" dirty="0" smtClean="0">
                        <a:solidFill>
                          <a:srgbClr val="000000"/>
                        </a:solidFill>
                        <a:effectLst/>
                        <a:latin typeface="Cambria Math" panose="02040503050406030204" pitchFamily="18" charset="0"/>
                        <a:cs typeface="Times New Roman" panose="02020603050405020304" pitchFamily="18" charset="0"/>
                      </a:rPr>
                      <m:t> = </m:t>
                    </m:r>
                    <m:r>
                      <a:rPr lang="en-US" altLang="zh-CN" sz="2400" b="0" i="1" dirty="0" smtClean="0">
                        <a:solidFill>
                          <a:srgbClr val="000000"/>
                        </a:solidFill>
                        <a:effectLst/>
                        <a:latin typeface="Cambria Math" panose="02040503050406030204" pitchFamily="18" charset="0"/>
                        <a:cs typeface="Times New Roman" panose="02020603050405020304" pitchFamily="18" charset="0"/>
                      </a:rPr>
                      <m:t>𝑓</m:t>
                    </m:r>
                    <m:r>
                      <a:rPr lang="en-US" altLang="zh-CN" sz="2400" b="0" i="1" dirty="0" smtClean="0">
                        <a:solidFill>
                          <a:srgbClr val="000000"/>
                        </a:solidFill>
                        <a:effectLst/>
                        <a:latin typeface="Cambria Math" panose="02040503050406030204" pitchFamily="18" charset="0"/>
                        <a:cs typeface="Times New Roman" panose="02020603050405020304" pitchFamily="18" charset="0"/>
                      </a:rPr>
                      <m:t>(</m:t>
                    </m:r>
                    <m:sSub>
                      <m:sSubPr>
                        <m:ctrlPr>
                          <a:rPr lang="en-US" altLang="zh-CN" sz="2400" i="1" dirty="0">
                            <a:solidFill>
                              <a:srgbClr val="000000"/>
                            </a:solidFill>
                            <a:latin typeface="Cambria Math" panose="02040503050406030204" pitchFamily="18" charset="0"/>
                            <a:cs typeface="Times New Roman" panose="02020603050405020304" pitchFamily="18" charset="0"/>
                          </a:rPr>
                        </m:ctrlPr>
                      </m:sSubPr>
                      <m:e>
                        <m:r>
                          <a:rPr lang="en-US" altLang="zh-CN" sz="2400" i="1" dirty="0">
                            <a:solidFill>
                              <a:srgbClr val="000000"/>
                            </a:solidFill>
                            <a:latin typeface="Cambria Math" panose="02040503050406030204" pitchFamily="18" charset="0"/>
                            <a:cs typeface="Times New Roman" panose="02020603050405020304" pitchFamily="18" charset="0"/>
                          </a:rPr>
                          <m:t>𝑥</m:t>
                        </m:r>
                      </m:e>
                      <m:sub>
                        <m:r>
                          <a:rPr lang="en-US" altLang="zh-CN" sz="2400" i="1" dirty="0">
                            <a:solidFill>
                              <a:srgbClr val="000000"/>
                            </a:solidFill>
                            <a:latin typeface="Cambria Math" panose="02040503050406030204" pitchFamily="18" charset="0"/>
                            <a:cs typeface="Times New Roman" panose="02020603050405020304" pitchFamily="18" charset="0"/>
                          </a:rPr>
                          <m:t>𝑡</m:t>
                        </m:r>
                      </m:sub>
                    </m:sSub>
                    <m:r>
                      <a:rPr lang="en-US" altLang="zh-CN" sz="2400" b="0" i="1" dirty="0" smtClean="0">
                        <a:solidFill>
                          <a:srgbClr val="000000"/>
                        </a:solidFill>
                        <a:effectLst/>
                        <a:latin typeface="Cambria Math" panose="02040503050406030204" pitchFamily="18" charset="0"/>
                        <a:cs typeface="Times New Roman" panose="02020603050405020304" pitchFamily="18" charset="0"/>
                      </a:rPr>
                      <m:t>,</m:t>
                    </m:r>
                    <m:sSub>
                      <m:sSubPr>
                        <m:ctrlPr>
                          <a:rPr lang="en-US" altLang="zh-CN" sz="2400" i="1" dirty="0">
                            <a:solidFill>
                              <a:srgbClr val="000000"/>
                            </a:solidFill>
                            <a:latin typeface="Cambria Math" panose="02040503050406030204" pitchFamily="18" charset="0"/>
                            <a:cs typeface="Times New Roman" panose="02020603050405020304" pitchFamily="18" charset="0"/>
                          </a:rPr>
                        </m:ctrlPr>
                      </m:sSubPr>
                      <m:e>
                        <m:r>
                          <a:rPr lang="en-US" altLang="zh-CN" sz="2400" i="1" dirty="0">
                            <a:solidFill>
                              <a:srgbClr val="000000"/>
                            </a:solidFill>
                            <a:latin typeface="Cambria Math" panose="02040503050406030204" pitchFamily="18" charset="0"/>
                            <a:cs typeface="Times New Roman" panose="02020603050405020304" pitchFamily="18" charset="0"/>
                          </a:rPr>
                          <m:t>𝜖</m:t>
                        </m:r>
                      </m:e>
                      <m:sub>
                        <m:r>
                          <a:rPr lang="en-US" altLang="zh-CN" sz="2400" i="1" dirty="0">
                            <a:solidFill>
                              <a:srgbClr val="000000"/>
                            </a:solidFill>
                            <a:latin typeface="Cambria Math" panose="02040503050406030204" pitchFamily="18" charset="0"/>
                            <a:cs typeface="Times New Roman" panose="02020603050405020304" pitchFamily="18" charset="0"/>
                          </a:rPr>
                          <m:t>𝜃</m:t>
                        </m:r>
                      </m:sub>
                    </m:sSub>
                    <m:r>
                      <a:rPr lang="en-US" altLang="zh-CN" sz="2400" b="0" i="1" dirty="0" smtClean="0">
                        <a:solidFill>
                          <a:srgbClr val="000000"/>
                        </a:solidFill>
                        <a:effectLst/>
                        <a:latin typeface="Cambria Math" panose="02040503050406030204" pitchFamily="18" charset="0"/>
                        <a:cs typeface="Times New Roman" panose="02020603050405020304" pitchFamily="18" charset="0"/>
                      </a:rPr>
                      <m:t>)</m:t>
                    </m:r>
                  </m:oMath>
                </a14:m>
                <a:endParaRPr lang="zh-CN" altLang="en-US" sz="2400" dirty="0">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F6E7EED1-9BE0-74FE-A4CD-22AA0BF66BC6}"/>
                  </a:ext>
                </a:extLst>
              </p:cNvPr>
              <p:cNvSpPr txBox="1">
                <a:spLocks noRot="1" noChangeAspect="1" noMove="1" noResize="1" noEditPoints="1" noAdjustHandles="1" noChangeArrowheads="1" noChangeShapeType="1" noTextEdit="1"/>
              </p:cNvSpPr>
              <p:nvPr/>
            </p:nvSpPr>
            <p:spPr>
              <a:xfrm>
                <a:off x="226413" y="1938220"/>
                <a:ext cx="11739173" cy="3046988"/>
              </a:xfrm>
              <a:prstGeom prst="rect">
                <a:avLst/>
              </a:prstGeom>
              <a:blipFill>
                <a:blip r:embed="rId3"/>
                <a:stretch>
                  <a:fillRect l="-779" t="-2200" b="-3000"/>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48EFA79F-B702-EA01-B990-B52B4CB0FC7B}"/>
              </a:ext>
            </a:extLst>
          </p:cNvPr>
          <p:cNvSpPr txBox="1"/>
          <p:nvPr/>
        </p:nvSpPr>
        <p:spPr>
          <a:xfrm>
            <a:off x="226413" y="5429695"/>
            <a:ext cx="11266266" cy="461665"/>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我们将文本到图像的生成方法扩展为文本到数据的范式</a:t>
            </a:r>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1F53EC85-B6C4-D825-2607-1FB4D514F317}"/>
              </a:ext>
            </a:extLst>
          </p:cNvPr>
          <p:cNvPicPr>
            <a:picLocks noChangeAspect="1"/>
          </p:cNvPicPr>
          <p:nvPr/>
        </p:nvPicPr>
        <p:blipFill>
          <a:blip r:embed="rId4"/>
          <a:stretch>
            <a:fillRect/>
          </a:stretch>
        </p:blipFill>
        <p:spPr>
          <a:xfrm>
            <a:off x="3051618" y="5923437"/>
            <a:ext cx="4366638" cy="647756"/>
          </a:xfrm>
          <a:prstGeom prst="rect">
            <a:avLst/>
          </a:prstGeom>
        </p:spPr>
      </p:pic>
      <p:pic>
        <p:nvPicPr>
          <p:cNvPr id="15" name="图片 14">
            <a:extLst>
              <a:ext uri="{FF2B5EF4-FFF2-40B4-BE49-F238E27FC236}">
                <a16:creationId xmlns:a16="http://schemas.microsoft.com/office/drawing/2014/main" id="{3FDFB92C-5279-E154-AB5D-C818620E3824}"/>
              </a:ext>
            </a:extLst>
          </p:cNvPr>
          <p:cNvPicPr>
            <a:picLocks noChangeAspect="1"/>
          </p:cNvPicPr>
          <p:nvPr/>
        </p:nvPicPr>
        <p:blipFill>
          <a:blip r:embed="rId5"/>
          <a:stretch>
            <a:fillRect/>
          </a:stretch>
        </p:blipFill>
        <p:spPr>
          <a:xfrm>
            <a:off x="8890754" y="4431809"/>
            <a:ext cx="2772206" cy="517095"/>
          </a:xfrm>
          <a:prstGeom prst="rect">
            <a:avLst/>
          </a:prstGeom>
        </p:spPr>
      </p:pic>
      <p:pic>
        <p:nvPicPr>
          <p:cNvPr id="17" name="图片 16">
            <a:extLst>
              <a:ext uri="{FF2B5EF4-FFF2-40B4-BE49-F238E27FC236}">
                <a16:creationId xmlns:a16="http://schemas.microsoft.com/office/drawing/2014/main" id="{7DCF0DA9-AF72-C32A-345C-5269E79DF1A2}"/>
              </a:ext>
            </a:extLst>
          </p:cNvPr>
          <p:cNvPicPr>
            <a:picLocks noChangeAspect="1"/>
          </p:cNvPicPr>
          <p:nvPr/>
        </p:nvPicPr>
        <p:blipFill>
          <a:blip r:embed="rId6"/>
          <a:stretch>
            <a:fillRect/>
          </a:stretch>
        </p:blipFill>
        <p:spPr>
          <a:xfrm>
            <a:off x="275349" y="3461714"/>
            <a:ext cx="635892" cy="367496"/>
          </a:xfrm>
          <a:prstGeom prst="rect">
            <a:avLst/>
          </a:prstGeom>
        </p:spPr>
      </p:pic>
      <p:pic>
        <p:nvPicPr>
          <p:cNvPr id="5" name="图片 4">
            <a:extLst>
              <a:ext uri="{FF2B5EF4-FFF2-40B4-BE49-F238E27FC236}">
                <a16:creationId xmlns:a16="http://schemas.microsoft.com/office/drawing/2014/main" id="{A69ECA72-C67F-1130-4CDB-E22DF63113C8}"/>
              </a:ext>
            </a:extLst>
          </p:cNvPr>
          <p:cNvPicPr>
            <a:picLocks noChangeAspect="1"/>
          </p:cNvPicPr>
          <p:nvPr/>
        </p:nvPicPr>
        <p:blipFill>
          <a:blip r:embed="rId7"/>
          <a:stretch>
            <a:fillRect/>
          </a:stretch>
        </p:blipFill>
        <p:spPr>
          <a:xfrm>
            <a:off x="8170423" y="4985208"/>
            <a:ext cx="3840813" cy="1767993"/>
          </a:xfrm>
          <a:prstGeom prst="rect">
            <a:avLst/>
          </a:prstGeom>
        </p:spPr>
      </p:pic>
    </p:spTree>
    <p:extLst>
      <p:ext uri="{BB962C8B-B14F-4D97-AF65-F5344CB8AC3E}">
        <p14:creationId xmlns:p14="http://schemas.microsoft.com/office/powerpoint/2010/main" val="277881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75348" y="1415000"/>
            <a:ext cx="7213471" cy="523220"/>
          </a:xfrm>
          <a:prstGeom prst="rect">
            <a:avLst/>
          </a:prstGeom>
          <a:noFill/>
        </p:spPr>
        <p:txBody>
          <a:bodyPr wrap="square">
            <a:spAutoFit/>
          </a:bodyPr>
          <a:lstStyle/>
          <a:p>
            <a:r>
              <a:rPr lang="en-US" altLang="zh-CN" sz="2800" dirty="0"/>
              <a:t>2.</a:t>
            </a:r>
            <a:r>
              <a:rPr lang="zh-CN" altLang="en-US" sz="2800" b="0" i="0" dirty="0">
                <a:effectLst/>
                <a:latin typeface="-apple-system"/>
              </a:rPr>
              <a:t>超列表示提取：</a:t>
            </a:r>
            <a:r>
              <a:rPr lang="zh-CN" altLang="en-US" sz="2800" b="0" i="0" dirty="0">
                <a:solidFill>
                  <a:srgbClr val="000000"/>
                </a:solidFill>
                <a:effectLst/>
                <a:latin typeface="Helvetica Neue"/>
              </a:rPr>
              <a:t>采用了扩散反演技术</a:t>
            </a:r>
            <a:endParaRPr lang="zh-CN" altLang="en-US" sz="2800" dirty="0"/>
          </a:p>
        </p:txBody>
      </p:sp>
      <p:sp>
        <p:nvSpPr>
          <p:cNvPr id="7" name="文本框 6">
            <a:extLst>
              <a:ext uri="{FF2B5EF4-FFF2-40B4-BE49-F238E27FC236}">
                <a16:creationId xmlns:a16="http://schemas.microsoft.com/office/drawing/2014/main" id="{F6E7EED1-9BE0-74FE-A4CD-22AA0BF66BC6}"/>
              </a:ext>
            </a:extLst>
          </p:cNvPr>
          <p:cNvSpPr txBox="1"/>
          <p:nvPr/>
        </p:nvSpPr>
        <p:spPr>
          <a:xfrm>
            <a:off x="226413" y="1938220"/>
            <a:ext cx="11739173" cy="461665"/>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在真实图像上添加一定程度的高斯噪声，然后在去噪过程中从 </a:t>
            </a:r>
            <a:r>
              <a:rPr lang="en-US" altLang="zh-CN" sz="2400" dirty="0" err="1">
                <a:solidFill>
                  <a:srgbClr val="000000"/>
                </a:solidFill>
                <a:latin typeface="Times New Roman" panose="02020603050405020304" pitchFamily="18" charset="0"/>
                <a:cs typeface="Times New Roman" panose="02020603050405020304" pitchFamily="18" charset="0"/>
              </a:rPr>
              <a:t>UNet</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中提取特征。</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1FC696AB-0179-E618-998A-9ADB2324F604}"/>
              </a:ext>
            </a:extLst>
          </p:cNvPr>
          <p:cNvPicPr>
            <a:picLocks noChangeAspect="1"/>
          </p:cNvPicPr>
          <p:nvPr/>
        </p:nvPicPr>
        <p:blipFill>
          <a:blip r:embed="rId3"/>
          <a:stretch>
            <a:fillRect/>
          </a:stretch>
        </p:blipFill>
        <p:spPr>
          <a:xfrm>
            <a:off x="1711140" y="2581145"/>
            <a:ext cx="8769717" cy="2029922"/>
          </a:xfrm>
          <a:prstGeom prst="rect">
            <a:avLst/>
          </a:prstGeom>
        </p:spPr>
      </p:pic>
      <p:sp>
        <p:nvSpPr>
          <p:cNvPr id="20" name="文本框 19">
            <a:extLst>
              <a:ext uri="{FF2B5EF4-FFF2-40B4-BE49-F238E27FC236}">
                <a16:creationId xmlns:a16="http://schemas.microsoft.com/office/drawing/2014/main" id="{CCF0C2CB-D8BE-EA02-9956-7F3D4AB940C4}"/>
              </a:ext>
            </a:extLst>
          </p:cNvPr>
          <p:cNvSpPr txBox="1"/>
          <p:nvPr/>
        </p:nvSpPr>
        <p:spPr>
          <a:xfrm>
            <a:off x="275348" y="4613202"/>
            <a:ext cx="3221637" cy="461665"/>
          </a:xfrm>
          <a:prstGeom prst="rect">
            <a:avLst/>
          </a:prstGeom>
          <a:noFill/>
        </p:spPr>
        <p:txBody>
          <a:bodyPr wrap="square">
            <a:spAutoFit/>
          </a:bodyPr>
          <a:lstStyle/>
          <a:p>
            <a:r>
              <a:rPr lang="zh-CN" altLang="en-US" sz="2400" b="1" dirty="0">
                <a:solidFill>
                  <a:srgbClr val="000000"/>
                </a:solidFill>
                <a:latin typeface="Times New Roman" panose="02020603050405020304" pitchFamily="18" charset="0"/>
                <a:cs typeface="Times New Roman" panose="02020603050405020304" pitchFamily="18" charset="0"/>
              </a:rPr>
              <a:t>扩散模型的图像反演</a:t>
            </a:r>
          </a:p>
        </p:txBody>
      </p:sp>
      <p:sp>
        <p:nvSpPr>
          <p:cNvPr id="21" name="文本框 20">
            <a:extLst>
              <a:ext uri="{FF2B5EF4-FFF2-40B4-BE49-F238E27FC236}">
                <a16:creationId xmlns:a16="http://schemas.microsoft.com/office/drawing/2014/main" id="{6CCA5F34-DE1C-8F4D-D865-07182E1622E8}"/>
              </a:ext>
            </a:extLst>
          </p:cNvPr>
          <p:cNvSpPr txBox="1"/>
          <p:nvPr/>
        </p:nvSpPr>
        <p:spPr>
          <a:xfrm>
            <a:off x="226413" y="5318590"/>
            <a:ext cx="3172702" cy="461665"/>
          </a:xfrm>
          <a:prstGeom prst="rect">
            <a:avLst/>
          </a:prstGeom>
          <a:noFill/>
        </p:spPr>
        <p:txBody>
          <a:bodyPr wrap="square">
            <a:spAutoFit/>
          </a:bodyPr>
          <a:lstStyle/>
          <a:p>
            <a:r>
              <a:rPr lang="zh-CN" altLang="en-US" sz="2400" b="1" dirty="0">
                <a:solidFill>
                  <a:srgbClr val="000000"/>
                </a:solidFill>
                <a:latin typeface="Times New Roman" panose="02020603050405020304" pitchFamily="18" charset="0"/>
                <a:cs typeface="Times New Roman" panose="02020603050405020304" pitchFamily="18" charset="0"/>
              </a:rPr>
              <a:t>文本</a:t>
            </a:r>
            <a:r>
              <a:rPr lang="en-US" altLang="zh-CN" sz="2400" b="1" dirty="0">
                <a:solidFill>
                  <a:srgbClr val="000000"/>
                </a:solidFill>
                <a:latin typeface="Times New Roman" panose="02020603050405020304" pitchFamily="18" charset="0"/>
                <a:cs typeface="Times New Roman" panose="02020603050405020304" pitchFamily="18" charset="0"/>
              </a:rPr>
              <a:t>-</a:t>
            </a:r>
            <a:r>
              <a:rPr lang="zh-CN" altLang="en-US" sz="2400" b="1" dirty="0">
                <a:solidFill>
                  <a:srgbClr val="000000"/>
                </a:solidFill>
                <a:latin typeface="Times New Roman" panose="02020603050405020304" pitchFamily="18" charset="0"/>
                <a:cs typeface="Times New Roman" panose="02020603050405020304" pitchFamily="18" charset="0"/>
              </a:rPr>
              <a:t>图像表示融合</a:t>
            </a:r>
          </a:p>
        </p:txBody>
      </p:sp>
      <p:pic>
        <p:nvPicPr>
          <p:cNvPr id="22" name="图片 21">
            <a:extLst>
              <a:ext uri="{FF2B5EF4-FFF2-40B4-BE49-F238E27FC236}">
                <a16:creationId xmlns:a16="http://schemas.microsoft.com/office/drawing/2014/main" id="{77156CFB-B2C6-3D69-95F4-B00EE108BF5D}"/>
              </a:ext>
            </a:extLst>
          </p:cNvPr>
          <p:cNvPicPr>
            <a:picLocks noChangeAspect="1"/>
          </p:cNvPicPr>
          <p:nvPr/>
        </p:nvPicPr>
        <p:blipFill>
          <a:blip r:embed="rId4"/>
          <a:stretch>
            <a:fillRect/>
          </a:stretch>
        </p:blipFill>
        <p:spPr>
          <a:xfrm>
            <a:off x="3448050" y="5980274"/>
            <a:ext cx="2866539" cy="645446"/>
          </a:xfrm>
          <a:prstGeom prst="rect">
            <a:avLst/>
          </a:prstGeom>
        </p:spPr>
      </p:pic>
      <p:sp>
        <p:nvSpPr>
          <p:cNvPr id="23" name="文本框 22">
            <a:extLst>
              <a:ext uri="{FF2B5EF4-FFF2-40B4-BE49-F238E27FC236}">
                <a16:creationId xmlns:a16="http://schemas.microsoft.com/office/drawing/2014/main" id="{FE297267-142C-9616-57F1-F2017D5B610F}"/>
              </a:ext>
            </a:extLst>
          </p:cNvPr>
          <p:cNvSpPr txBox="1"/>
          <p:nvPr/>
        </p:nvSpPr>
        <p:spPr>
          <a:xfrm>
            <a:off x="275348" y="6023978"/>
            <a:ext cx="3172702" cy="461665"/>
          </a:xfrm>
          <a:prstGeom prst="rect">
            <a:avLst/>
          </a:prstGeom>
          <a:noFill/>
        </p:spPr>
        <p:txBody>
          <a:bodyPr wrap="square">
            <a:spAutoFit/>
          </a:bodyPr>
          <a:lstStyle/>
          <a:p>
            <a:r>
              <a:rPr lang="zh-CN" altLang="en-US" sz="2400" b="1" dirty="0">
                <a:solidFill>
                  <a:srgbClr val="000000"/>
                </a:solidFill>
                <a:latin typeface="Times New Roman" panose="02020603050405020304" pitchFamily="18" charset="0"/>
                <a:cs typeface="Times New Roman" panose="02020603050405020304" pitchFamily="18" charset="0"/>
              </a:rPr>
              <a:t>最终提取的超列表示</a:t>
            </a:r>
          </a:p>
        </p:txBody>
      </p:sp>
      <p:pic>
        <p:nvPicPr>
          <p:cNvPr id="24" name="图片 23">
            <a:extLst>
              <a:ext uri="{FF2B5EF4-FFF2-40B4-BE49-F238E27FC236}">
                <a16:creationId xmlns:a16="http://schemas.microsoft.com/office/drawing/2014/main" id="{8D9D0ECA-DD94-8111-A4C6-2A578128133C}"/>
              </a:ext>
            </a:extLst>
          </p:cNvPr>
          <p:cNvPicPr>
            <a:picLocks noChangeAspect="1"/>
          </p:cNvPicPr>
          <p:nvPr/>
        </p:nvPicPr>
        <p:blipFill>
          <a:blip r:embed="rId5"/>
          <a:stretch>
            <a:fillRect/>
          </a:stretch>
        </p:blipFill>
        <p:spPr>
          <a:xfrm>
            <a:off x="3452018" y="4556942"/>
            <a:ext cx="6094071" cy="616930"/>
          </a:xfrm>
          <a:prstGeom prst="rect">
            <a:avLst/>
          </a:prstGeom>
        </p:spPr>
      </p:pic>
      <p:pic>
        <p:nvPicPr>
          <p:cNvPr id="25" name="图片 24">
            <a:extLst>
              <a:ext uri="{FF2B5EF4-FFF2-40B4-BE49-F238E27FC236}">
                <a16:creationId xmlns:a16="http://schemas.microsoft.com/office/drawing/2014/main" id="{32CCA95D-5A8F-D070-ACE7-9A260B04258D}"/>
              </a:ext>
            </a:extLst>
          </p:cNvPr>
          <p:cNvPicPr>
            <a:picLocks noChangeAspect="1"/>
          </p:cNvPicPr>
          <p:nvPr/>
        </p:nvPicPr>
        <p:blipFill>
          <a:blip r:embed="rId6"/>
          <a:stretch>
            <a:fillRect/>
          </a:stretch>
        </p:blipFill>
        <p:spPr>
          <a:xfrm>
            <a:off x="3448051" y="5272877"/>
            <a:ext cx="4202816" cy="594676"/>
          </a:xfrm>
          <a:prstGeom prst="rect">
            <a:avLst/>
          </a:prstGeom>
        </p:spPr>
      </p:pic>
      <p:pic>
        <p:nvPicPr>
          <p:cNvPr id="5" name="图片 4">
            <a:extLst>
              <a:ext uri="{FF2B5EF4-FFF2-40B4-BE49-F238E27FC236}">
                <a16:creationId xmlns:a16="http://schemas.microsoft.com/office/drawing/2014/main" id="{7C56A126-8935-C6E9-EE67-34AF43C24A59}"/>
              </a:ext>
            </a:extLst>
          </p:cNvPr>
          <p:cNvPicPr>
            <a:picLocks noChangeAspect="1"/>
          </p:cNvPicPr>
          <p:nvPr/>
        </p:nvPicPr>
        <p:blipFill rotWithShape="1">
          <a:blip r:embed="rId7"/>
          <a:srcRect t="7848" b="7848"/>
          <a:stretch/>
        </p:blipFill>
        <p:spPr>
          <a:xfrm>
            <a:off x="8072613" y="5272877"/>
            <a:ext cx="2946952" cy="594676"/>
          </a:xfrm>
          <a:prstGeom prst="rect">
            <a:avLst/>
          </a:prstGeom>
        </p:spPr>
      </p:pic>
    </p:spTree>
    <p:extLst>
      <p:ext uri="{BB962C8B-B14F-4D97-AF65-F5344CB8AC3E}">
        <p14:creationId xmlns:p14="http://schemas.microsoft.com/office/powerpoint/2010/main" val="1426202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EEF072-697B-1854-51E3-3226D16EA8BE}"/>
              </a:ext>
            </a:extLst>
          </p:cNvPr>
          <p:cNvPicPr>
            <a:picLocks noChangeAspect="1"/>
          </p:cNvPicPr>
          <p:nvPr/>
        </p:nvPicPr>
        <p:blipFill>
          <a:blip r:embed="rId3"/>
          <a:stretch>
            <a:fillRect/>
          </a:stretch>
        </p:blipFill>
        <p:spPr>
          <a:xfrm>
            <a:off x="3173661" y="1955556"/>
            <a:ext cx="373412" cy="396274"/>
          </a:xfrm>
          <a:prstGeom prst="rect">
            <a:avLst/>
          </a:prstGeom>
        </p:spPr>
      </p:pic>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75348" y="1415000"/>
            <a:ext cx="7213471" cy="523220"/>
          </a:xfrm>
          <a:prstGeom prst="rect">
            <a:avLst/>
          </a:prstGeom>
          <a:noFill/>
        </p:spPr>
        <p:txBody>
          <a:bodyPr wrap="square">
            <a:spAutoFit/>
          </a:bodyPr>
          <a:lstStyle/>
          <a:p>
            <a:r>
              <a:rPr lang="en-US" altLang="zh-CN" sz="2800" dirty="0"/>
              <a:t>3.</a:t>
            </a:r>
            <a:r>
              <a:rPr lang="zh-CN" altLang="en-US" sz="2800" b="0" i="0" dirty="0">
                <a:effectLst/>
                <a:latin typeface="-apple-system"/>
              </a:rPr>
              <a:t>感知解码器</a:t>
            </a:r>
            <a:r>
              <a:rPr lang="en-US" altLang="zh-CN" sz="2800" b="0" i="0" dirty="0">
                <a:effectLst/>
                <a:latin typeface="Times New Roman" panose="02020603050405020304" pitchFamily="18" charset="0"/>
                <a:cs typeface="Times New Roman" panose="02020603050405020304" pitchFamily="18" charset="0"/>
              </a:rPr>
              <a:t>P-Decoder</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6E7EED1-9BE0-74FE-A4CD-22AA0BF66BC6}"/>
              </a:ext>
            </a:extLst>
          </p:cNvPr>
          <p:cNvSpPr txBox="1"/>
          <p:nvPr/>
        </p:nvSpPr>
        <p:spPr>
          <a:xfrm>
            <a:off x="226413" y="1938220"/>
            <a:ext cx="11739173" cy="830997"/>
          </a:xfrm>
          <a:prstGeom prst="rect">
            <a:avLst/>
          </a:prstGeom>
          <a:noFill/>
        </p:spPr>
        <p:txBody>
          <a:bodyPr wrap="square">
            <a:spAutoFit/>
          </a:bodyPr>
          <a:lstStyle/>
          <a:p>
            <a:r>
              <a:rPr lang="en-US" altLang="zh-CN" sz="2400" b="0" i="0" dirty="0">
                <a:effectLst/>
                <a:latin typeface="-apple-system"/>
              </a:rPr>
              <a:t>P-Decoder </a:t>
            </a:r>
            <a:r>
              <a:rPr lang="zh-CN" altLang="en-US" sz="2400" b="0" i="0" dirty="0">
                <a:effectLst/>
                <a:latin typeface="-apple-system"/>
              </a:rPr>
              <a:t>用于将表示   </a:t>
            </a:r>
            <a:r>
              <a:rPr lang="en-US" altLang="zh-CN" sz="2400" b="0" i="0" dirty="0">
                <a:effectLst/>
                <a:latin typeface="-apple-system"/>
              </a:rPr>
              <a:t> </a:t>
            </a:r>
            <a:r>
              <a:rPr lang="zh-CN" altLang="en-US" sz="2400" b="0" i="0" dirty="0">
                <a:effectLst/>
                <a:latin typeface="-apple-system"/>
              </a:rPr>
              <a:t>转换为感知注释，该注释不限于每个下游任务的特定类型。设计了一种通用架构</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21" name="图片 20">
            <a:extLst>
              <a:ext uri="{FF2B5EF4-FFF2-40B4-BE49-F238E27FC236}">
                <a16:creationId xmlns:a16="http://schemas.microsoft.com/office/drawing/2014/main" id="{3D4C4D34-B380-BE69-3299-83236E18775F}"/>
              </a:ext>
            </a:extLst>
          </p:cNvPr>
          <p:cNvPicPr>
            <a:picLocks noChangeAspect="1"/>
          </p:cNvPicPr>
          <p:nvPr/>
        </p:nvPicPr>
        <p:blipFill>
          <a:blip r:embed="rId4"/>
          <a:stretch>
            <a:fillRect/>
          </a:stretch>
        </p:blipFill>
        <p:spPr>
          <a:xfrm>
            <a:off x="226413" y="2924998"/>
            <a:ext cx="11796322" cy="2881442"/>
          </a:xfrm>
          <a:prstGeom prst="rect">
            <a:avLst/>
          </a:prstGeom>
        </p:spPr>
      </p:pic>
    </p:spTree>
    <p:extLst>
      <p:ext uri="{BB962C8B-B14F-4D97-AF65-F5344CB8AC3E}">
        <p14:creationId xmlns:p14="http://schemas.microsoft.com/office/powerpoint/2010/main" val="392606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75348" y="1415000"/>
            <a:ext cx="7213471" cy="523220"/>
          </a:xfrm>
          <a:prstGeom prst="rect">
            <a:avLst/>
          </a:prstGeom>
          <a:noFill/>
        </p:spPr>
        <p:txBody>
          <a:bodyPr wrap="square">
            <a:spAutoFit/>
          </a:bodyPr>
          <a:lstStyle/>
          <a:p>
            <a:r>
              <a:rPr lang="en-US" altLang="zh-CN" sz="2800" dirty="0"/>
              <a:t>3.</a:t>
            </a:r>
            <a:r>
              <a:rPr lang="zh-CN" altLang="en-US" sz="2800" b="0" i="0" dirty="0">
                <a:effectLst/>
                <a:latin typeface="-apple-system"/>
              </a:rPr>
              <a:t>感知解码器</a:t>
            </a:r>
            <a:r>
              <a:rPr lang="en-US" altLang="zh-CN" sz="2800" b="0" i="0" dirty="0">
                <a:effectLst/>
                <a:latin typeface="Times New Roman" panose="02020603050405020304" pitchFamily="18" charset="0"/>
                <a:cs typeface="Times New Roman" panose="02020603050405020304" pitchFamily="18" charset="0"/>
              </a:rPr>
              <a:t>P-Decoder</a:t>
            </a:r>
            <a:endParaRPr lang="zh-CN" altLang="en-US" sz="28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9F95EEB-5584-13C9-95CD-12C26A6C23CA}"/>
              </a:ext>
            </a:extLst>
          </p:cNvPr>
          <p:cNvPicPr>
            <a:picLocks noChangeAspect="1"/>
          </p:cNvPicPr>
          <p:nvPr/>
        </p:nvPicPr>
        <p:blipFill>
          <a:blip r:embed="rId3"/>
          <a:stretch>
            <a:fillRect/>
          </a:stretch>
        </p:blipFill>
        <p:spPr>
          <a:xfrm>
            <a:off x="1390200" y="1938220"/>
            <a:ext cx="9719760" cy="4792134"/>
          </a:xfrm>
          <a:prstGeom prst="rect">
            <a:avLst/>
          </a:prstGeom>
        </p:spPr>
      </p:pic>
    </p:spTree>
    <p:extLst>
      <p:ext uri="{BB962C8B-B14F-4D97-AF65-F5344CB8AC3E}">
        <p14:creationId xmlns:p14="http://schemas.microsoft.com/office/powerpoint/2010/main" val="327011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75348" y="1415000"/>
            <a:ext cx="7213471" cy="523220"/>
          </a:xfrm>
          <a:prstGeom prst="rect">
            <a:avLst/>
          </a:prstGeom>
          <a:noFill/>
        </p:spPr>
        <p:txBody>
          <a:bodyPr wrap="square">
            <a:spAutoFit/>
          </a:bodyPr>
          <a:lstStyle/>
          <a:p>
            <a:r>
              <a:rPr lang="en-US" altLang="zh-CN" sz="2800" dirty="0"/>
              <a:t>4.</a:t>
            </a:r>
            <a:r>
              <a:rPr lang="zh-CN" altLang="en-US" sz="2800" b="0" i="0" dirty="0">
                <a:effectLst/>
                <a:latin typeface="-apple-system"/>
              </a:rPr>
              <a:t>提示文本引导数据生成</a:t>
            </a:r>
            <a:endParaRPr lang="zh-CN" altLang="en-US" sz="28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6E7EED1-9BE0-74FE-A4CD-22AA0BF66BC6}"/>
              </a:ext>
            </a:extLst>
          </p:cNvPr>
          <p:cNvSpPr txBox="1"/>
          <p:nvPr/>
        </p:nvSpPr>
        <p:spPr>
          <a:xfrm>
            <a:off x="279158" y="1938220"/>
            <a:ext cx="11739173" cy="830997"/>
          </a:xfrm>
          <a:prstGeom prst="rect">
            <a:avLst/>
          </a:prstGeom>
          <a:noFill/>
        </p:spPr>
        <p:txBody>
          <a:bodyPr wrap="square">
            <a:spAutoFit/>
          </a:bodyPr>
          <a:lstStyle/>
          <a:p>
            <a:r>
              <a:rPr lang="zh-CN" altLang="en-US" sz="2400" b="0" i="0" dirty="0">
                <a:effectLst/>
                <a:latin typeface="-apple-system"/>
              </a:rPr>
              <a:t>与训练阶段相比，有两个主要区别：首先，提示来自大型语言模型而不是固定模板；其次，去噪过程扩展到</a:t>
            </a:r>
            <a:r>
              <a:rPr lang="en-US" altLang="zh-CN" sz="2400" b="0" i="0" dirty="0">
                <a:effectLst/>
                <a:latin typeface="-apple-system"/>
              </a:rPr>
              <a:t>T</a:t>
            </a:r>
            <a:r>
              <a:rPr lang="zh-CN" altLang="en-US" sz="2400" b="0" i="0" dirty="0">
                <a:effectLst/>
                <a:latin typeface="-apple-system"/>
              </a:rPr>
              <a:t>步以获得合成图像。</a:t>
            </a:r>
            <a:endParaRPr lang="en-US" altLang="zh-C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2572830A-5A09-995B-3EA7-114465D83D1D}"/>
              </a:ext>
            </a:extLst>
          </p:cNvPr>
          <p:cNvPicPr>
            <a:picLocks noChangeAspect="1"/>
          </p:cNvPicPr>
          <p:nvPr/>
        </p:nvPicPr>
        <p:blipFill>
          <a:blip r:embed="rId3"/>
          <a:stretch>
            <a:fillRect/>
          </a:stretch>
        </p:blipFill>
        <p:spPr>
          <a:xfrm>
            <a:off x="333220" y="2865734"/>
            <a:ext cx="11482900" cy="3639238"/>
          </a:xfrm>
          <a:prstGeom prst="rect">
            <a:avLst/>
          </a:prstGeom>
        </p:spPr>
      </p:pic>
    </p:spTree>
    <p:extLst>
      <p:ext uri="{BB962C8B-B14F-4D97-AF65-F5344CB8AC3E}">
        <p14:creationId xmlns:p14="http://schemas.microsoft.com/office/powerpoint/2010/main" val="380264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0897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5" name="文本框 4">
            <a:extLst>
              <a:ext uri="{FF2B5EF4-FFF2-40B4-BE49-F238E27FC236}">
                <a16:creationId xmlns:a16="http://schemas.microsoft.com/office/drawing/2014/main" id="{84970675-929B-E928-7AEA-6729B34AB527}"/>
              </a:ext>
            </a:extLst>
          </p:cNvPr>
          <p:cNvSpPr txBox="1"/>
          <p:nvPr/>
        </p:nvSpPr>
        <p:spPr>
          <a:xfrm>
            <a:off x="335280" y="2526715"/>
            <a:ext cx="11734800" cy="2431435"/>
          </a:xfrm>
          <a:prstGeom prst="rect">
            <a:avLst/>
          </a:prstGeom>
          <a:noFill/>
        </p:spPr>
        <p:txBody>
          <a:bodyPr wrap="square">
            <a:spAutoFit/>
          </a:bodyPr>
          <a:lstStyle/>
          <a:p>
            <a:r>
              <a:rPr lang="zh-CN" altLang="en-US" sz="3200" dirty="0">
                <a:solidFill>
                  <a:srgbClr val="000000"/>
                </a:solidFill>
                <a:latin typeface="Times New Roman" panose="02020603050405020304" pitchFamily="18" charset="0"/>
                <a:cs typeface="Times New Roman" panose="02020603050405020304" pitchFamily="18" charset="0"/>
              </a:rPr>
              <a:t>实验细节</a:t>
            </a:r>
            <a:endParaRPr lang="en-US" altLang="zh-CN" sz="32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文本到图像的扩散模型：使用在</a:t>
            </a:r>
            <a:r>
              <a:rPr lang="en-US" altLang="zh-CN" sz="2400" dirty="0">
                <a:solidFill>
                  <a:srgbClr val="000000"/>
                </a:solidFill>
                <a:latin typeface="Times New Roman" panose="02020603050405020304" pitchFamily="18" charset="0"/>
                <a:cs typeface="Times New Roman" panose="02020603050405020304" pitchFamily="18" charset="0"/>
              </a:rPr>
              <a:t>LAION5B</a:t>
            </a:r>
            <a:r>
              <a:rPr lang="zh-CN" altLang="en-US" sz="2400" dirty="0">
                <a:solidFill>
                  <a:srgbClr val="000000"/>
                </a:solidFill>
                <a:latin typeface="Times New Roman" panose="02020603050405020304" pitchFamily="18" charset="0"/>
                <a:cs typeface="Times New Roman" panose="02020603050405020304" pitchFamily="18" charset="0"/>
              </a:rPr>
              <a:t>数据集上预先训练的</a:t>
            </a:r>
            <a:r>
              <a:rPr lang="en-US" altLang="zh-CN" sz="2400" dirty="0">
                <a:solidFill>
                  <a:srgbClr val="000000"/>
                </a:solidFill>
                <a:latin typeface="Times New Roman" panose="02020603050405020304" pitchFamily="18" charset="0"/>
                <a:cs typeface="Times New Roman" panose="02020603050405020304" pitchFamily="18" charset="0"/>
              </a:rPr>
              <a:t>Stable diffusion V1</a:t>
            </a:r>
            <a:r>
              <a:rPr lang="zh-CN" altLang="en-US" sz="2400" dirty="0">
                <a:solidFill>
                  <a:srgbClr val="000000"/>
                </a:solidFill>
                <a:latin typeface="Times New Roman" panose="02020603050405020304" pitchFamily="18" charset="0"/>
                <a:cs typeface="Times New Roman" panose="02020603050405020304" pitchFamily="18" charset="0"/>
              </a:rPr>
              <a:t>模型</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0" i="0" dirty="0">
                <a:effectLst/>
                <a:latin typeface="-apple-system"/>
              </a:rPr>
              <a:t> </a:t>
            </a:r>
            <a:r>
              <a:rPr lang="en-US" altLang="zh-CN" sz="2400" dirty="0">
                <a:solidFill>
                  <a:srgbClr val="000000"/>
                </a:solidFill>
                <a:latin typeface="Times New Roman" panose="02020603050405020304" pitchFamily="18" charset="0"/>
                <a:cs typeface="Times New Roman" panose="02020603050405020304" pitchFamily="18" charset="0"/>
              </a:rPr>
              <a:t>P-Decoder </a:t>
            </a:r>
            <a:r>
              <a:rPr lang="zh-CN" altLang="en-US" sz="2400" dirty="0">
                <a:solidFill>
                  <a:srgbClr val="000000"/>
                </a:solidFill>
                <a:latin typeface="Times New Roman" panose="02020603050405020304" pitchFamily="18" charset="0"/>
                <a:cs typeface="Times New Roman" panose="02020603050405020304" pitchFamily="18" charset="0"/>
              </a:rPr>
              <a:t>的基础架构：</a:t>
            </a:r>
            <a:r>
              <a:rPr lang="en-US" altLang="zh-CN" sz="2400" dirty="0">
                <a:solidFill>
                  <a:srgbClr val="000000"/>
                </a:solidFill>
                <a:latin typeface="Times New Roman" panose="02020603050405020304" pitchFamily="18" charset="0"/>
                <a:cs typeface="Times New Roman" panose="02020603050405020304" pitchFamily="18" charset="0"/>
              </a:rPr>
              <a:t>Mask2Former </a:t>
            </a:r>
            <a:r>
              <a:rPr lang="zh-CN" altLang="en-US" sz="2400" dirty="0">
                <a:solidFill>
                  <a:srgbClr val="000000"/>
                </a:solidFill>
                <a:latin typeface="Times New Roman" panose="02020603050405020304" pitchFamily="18" charset="0"/>
                <a:cs typeface="Times New Roman" panose="02020603050405020304" pitchFamily="18" charset="0"/>
              </a:rPr>
              <a:t>的解码器架构</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对于所有任务，我们使用尺寸为 </a:t>
            </a:r>
            <a:r>
              <a:rPr lang="en-US" altLang="zh-CN" sz="2400" dirty="0">
                <a:solidFill>
                  <a:srgbClr val="000000"/>
                </a:solidFill>
                <a:latin typeface="Times New Roman" panose="02020603050405020304" pitchFamily="18" charset="0"/>
                <a:cs typeface="Times New Roman" panose="02020603050405020304" pitchFamily="18" charset="0"/>
              </a:rPr>
              <a:t>512 × 512 </a:t>
            </a:r>
            <a:r>
              <a:rPr lang="zh-CN" altLang="en-US" sz="2400" dirty="0">
                <a:solidFill>
                  <a:srgbClr val="000000"/>
                </a:solidFill>
                <a:latin typeface="Times New Roman" panose="02020603050405020304" pitchFamily="18" charset="0"/>
                <a:cs typeface="Times New Roman" panose="02020603050405020304" pitchFamily="18" charset="0"/>
              </a:rPr>
              <a:t>的图像训练 </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约 </a:t>
            </a:r>
            <a:r>
              <a:rPr lang="en-US" altLang="zh-CN" sz="2400" dirty="0">
                <a:solidFill>
                  <a:srgbClr val="000000"/>
                </a:solidFill>
                <a:latin typeface="Times New Roman" panose="02020603050405020304" pitchFamily="18" charset="0"/>
                <a:cs typeface="Times New Roman" panose="02020603050405020304" pitchFamily="18" charset="0"/>
              </a:rPr>
              <a:t>50k </a:t>
            </a:r>
            <a:r>
              <a:rPr lang="zh-CN" altLang="en-US" sz="2400" dirty="0">
                <a:solidFill>
                  <a:srgbClr val="000000"/>
                </a:solidFill>
                <a:latin typeface="Times New Roman" panose="02020603050405020304" pitchFamily="18" charset="0"/>
                <a:cs typeface="Times New Roman" panose="02020603050405020304" pitchFamily="18" charset="0"/>
              </a:rPr>
              <a:t>次迭代，仅需要一个 </a:t>
            </a:r>
            <a:r>
              <a:rPr lang="en-US" altLang="zh-CN" sz="2400" dirty="0">
                <a:solidFill>
                  <a:srgbClr val="000000"/>
                </a:solidFill>
                <a:latin typeface="Times New Roman" panose="02020603050405020304" pitchFamily="18" charset="0"/>
                <a:cs typeface="Times New Roman" panose="02020603050405020304" pitchFamily="18" charset="0"/>
              </a:rPr>
              <a:t>Tesla V100 GPU</a:t>
            </a:r>
            <a:r>
              <a:rPr lang="zh-CN" altLang="en-US" sz="2400" dirty="0">
                <a:solidFill>
                  <a:srgbClr val="000000"/>
                </a:solidFill>
                <a:latin typeface="Times New Roman" panose="02020603050405020304" pitchFamily="18" charset="0"/>
                <a:cs typeface="Times New Roman" panose="02020603050405020304" pitchFamily="18" charset="0"/>
              </a:rPr>
              <a:t>，持续约 </a:t>
            </a:r>
            <a:r>
              <a:rPr lang="en-US" altLang="zh-CN" sz="2400" dirty="0">
                <a:solidFill>
                  <a:srgbClr val="000000"/>
                </a:solidFill>
                <a:latin typeface="Times New Roman" panose="02020603050405020304" pitchFamily="18" charset="0"/>
                <a:cs typeface="Times New Roman" panose="02020603050405020304" pitchFamily="18" charset="0"/>
              </a:rPr>
              <a:t>20 </a:t>
            </a:r>
            <a:r>
              <a:rPr lang="zh-CN" altLang="en-US" sz="2400" dirty="0">
                <a:solidFill>
                  <a:srgbClr val="000000"/>
                </a:solidFill>
                <a:latin typeface="Times New Roman" panose="02020603050405020304" pitchFamily="18" charset="0"/>
                <a:cs typeface="Times New Roman" panose="02020603050405020304" pitchFamily="18" charset="0"/>
              </a:rPr>
              <a:t>小时。使用学习率为 </a:t>
            </a:r>
            <a:r>
              <a:rPr lang="en-US" altLang="zh-CN" sz="2400" dirty="0">
                <a:solidFill>
                  <a:srgbClr val="000000"/>
                </a:solidFill>
                <a:latin typeface="Times New Roman" panose="02020603050405020304" pitchFamily="18" charset="0"/>
                <a:cs typeface="Times New Roman" panose="02020603050405020304" pitchFamily="18" charset="0"/>
              </a:rPr>
              <a:t>0.0001 </a:t>
            </a:r>
            <a:r>
              <a:rPr lang="zh-CN" altLang="en-US" sz="2400" dirty="0">
                <a:solidFill>
                  <a:srgbClr val="000000"/>
                </a:solidFill>
                <a:latin typeface="Times New Roman" panose="02020603050405020304" pitchFamily="18" charset="0"/>
                <a:cs typeface="Times New Roman" panose="02020603050405020304" pitchFamily="18" charset="0"/>
              </a:rPr>
              <a:t>的优化器</a:t>
            </a:r>
          </a:p>
        </p:txBody>
      </p:sp>
    </p:spTree>
    <p:extLst>
      <p:ext uri="{BB962C8B-B14F-4D97-AF65-F5344CB8AC3E}">
        <p14:creationId xmlns:p14="http://schemas.microsoft.com/office/powerpoint/2010/main" val="2731573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8" name="文本框 7">
            <a:extLst>
              <a:ext uri="{FF2B5EF4-FFF2-40B4-BE49-F238E27FC236}">
                <a16:creationId xmlns:a16="http://schemas.microsoft.com/office/drawing/2014/main" id="{2B38AB12-A116-1C62-8BFE-282F80264345}"/>
              </a:ext>
            </a:extLst>
          </p:cNvPr>
          <p:cNvSpPr txBox="1"/>
          <p:nvPr/>
        </p:nvSpPr>
        <p:spPr>
          <a:xfrm>
            <a:off x="396240" y="1675769"/>
            <a:ext cx="3550920" cy="584775"/>
          </a:xfrm>
          <a:prstGeom prst="rect">
            <a:avLst/>
          </a:prstGeom>
          <a:noFill/>
        </p:spPr>
        <p:txBody>
          <a:bodyPr wrap="square">
            <a:spAutoFit/>
          </a:bodyPr>
          <a:lstStyle/>
          <a:p>
            <a:r>
              <a:rPr lang="zh-CN" altLang="en-US" sz="3200" b="0" i="0" dirty="0">
                <a:effectLst/>
                <a:latin typeface="-apple-system"/>
              </a:rPr>
              <a:t>结果</a:t>
            </a:r>
            <a:endParaRPr lang="en-US" altLang="zh-CN" sz="3200" b="0" i="0" dirty="0">
              <a:effectLst/>
              <a:latin typeface="-apple-system"/>
            </a:endParaRPr>
          </a:p>
        </p:txBody>
      </p:sp>
      <p:pic>
        <p:nvPicPr>
          <p:cNvPr id="4" name="图片 3">
            <a:extLst>
              <a:ext uri="{FF2B5EF4-FFF2-40B4-BE49-F238E27FC236}">
                <a16:creationId xmlns:a16="http://schemas.microsoft.com/office/drawing/2014/main" id="{8E788C35-4AAD-2B09-C3B5-9B41495D4F7E}"/>
              </a:ext>
            </a:extLst>
          </p:cNvPr>
          <p:cNvPicPr>
            <a:picLocks noChangeAspect="1"/>
          </p:cNvPicPr>
          <p:nvPr/>
        </p:nvPicPr>
        <p:blipFill>
          <a:blip r:embed="rId3"/>
          <a:stretch>
            <a:fillRect/>
          </a:stretch>
        </p:blipFill>
        <p:spPr>
          <a:xfrm>
            <a:off x="37809" y="3002859"/>
            <a:ext cx="12154191" cy="2179372"/>
          </a:xfrm>
          <a:prstGeom prst="rect">
            <a:avLst/>
          </a:prstGeom>
        </p:spPr>
      </p:pic>
    </p:spTree>
    <p:extLst>
      <p:ext uri="{BB962C8B-B14F-4D97-AF65-F5344CB8AC3E}">
        <p14:creationId xmlns:p14="http://schemas.microsoft.com/office/powerpoint/2010/main" val="1604619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8" name="文本框 7">
            <a:extLst>
              <a:ext uri="{FF2B5EF4-FFF2-40B4-BE49-F238E27FC236}">
                <a16:creationId xmlns:a16="http://schemas.microsoft.com/office/drawing/2014/main" id="{2B38AB12-A116-1C62-8BFE-282F80264345}"/>
              </a:ext>
            </a:extLst>
          </p:cNvPr>
          <p:cNvSpPr txBox="1"/>
          <p:nvPr/>
        </p:nvSpPr>
        <p:spPr>
          <a:xfrm>
            <a:off x="1234440" y="1380440"/>
            <a:ext cx="11841480" cy="584775"/>
          </a:xfrm>
          <a:prstGeom prst="rect">
            <a:avLst/>
          </a:prstGeom>
          <a:noFill/>
        </p:spPr>
        <p:txBody>
          <a:bodyPr wrap="square">
            <a:spAutoFit/>
          </a:bodyPr>
          <a:lstStyle/>
          <a:p>
            <a:r>
              <a:rPr lang="zh-CN" altLang="en-US" sz="3200" b="0" i="0" dirty="0">
                <a:effectLst/>
                <a:latin typeface="-apple-system"/>
              </a:rPr>
              <a:t>下游任务评估</a:t>
            </a:r>
            <a:r>
              <a:rPr lang="en-US" altLang="zh-CN" sz="3200" b="0" i="0" dirty="0">
                <a:effectLst/>
                <a:latin typeface="-apple-system"/>
              </a:rPr>
              <a:t>:</a:t>
            </a:r>
            <a:r>
              <a:rPr lang="zh-CN" altLang="en-US" sz="3200" dirty="0">
                <a:latin typeface="-apple-system"/>
              </a:rPr>
              <a:t>针对支持的六个下游任务进行了七组实验</a:t>
            </a:r>
            <a:endParaRPr lang="en-US" altLang="zh-CN" sz="3200" dirty="0">
              <a:latin typeface="-apple-system"/>
            </a:endParaRPr>
          </a:p>
        </p:txBody>
      </p:sp>
      <p:pic>
        <p:nvPicPr>
          <p:cNvPr id="6" name="图片 5">
            <a:extLst>
              <a:ext uri="{FF2B5EF4-FFF2-40B4-BE49-F238E27FC236}">
                <a16:creationId xmlns:a16="http://schemas.microsoft.com/office/drawing/2014/main" id="{22A3EC95-CEA4-D391-105C-2B54D22B6D31}"/>
              </a:ext>
            </a:extLst>
          </p:cNvPr>
          <p:cNvPicPr>
            <a:picLocks noChangeAspect="1"/>
          </p:cNvPicPr>
          <p:nvPr/>
        </p:nvPicPr>
        <p:blipFill>
          <a:blip r:embed="rId3"/>
          <a:stretch>
            <a:fillRect/>
          </a:stretch>
        </p:blipFill>
        <p:spPr>
          <a:xfrm>
            <a:off x="396986" y="1904254"/>
            <a:ext cx="11624439" cy="3049491"/>
          </a:xfrm>
          <a:prstGeom prst="rect">
            <a:avLst/>
          </a:prstGeom>
        </p:spPr>
      </p:pic>
      <p:sp>
        <p:nvSpPr>
          <p:cNvPr id="9" name="文本框 8">
            <a:extLst>
              <a:ext uri="{FF2B5EF4-FFF2-40B4-BE49-F238E27FC236}">
                <a16:creationId xmlns:a16="http://schemas.microsoft.com/office/drawing/2014/main" id="{56F0909E-F1D4-2A61-AB7D-398AE4C9B561}"/>
              </a:ext>
            </a:extLst>
          </p:cNvPr>
          <p:cNvSpPr txBox="1"/>
          <p:nvPr/>
        </p:nvSpPr>
        <p:spPr>
          <a:xfrm>
            <a:off x="446645" y="5178246"/>
            <a:ext cx="11574780" cy="1569660"/>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实例分割。表</a:t>
            </a:r>
            <a:r>
              <a:rPr lang="en-US" altLang="zh-CN" sz="24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给出了三种不同的训练设置，包括</a:t>
            </a:r>
            <a:r>
              <a:rPr lang="en-US" altLang="zh-CN" sz="2400" dirty="0">
                <a:solidFill>
                  <a:srgbClr val="000000"/>
                </a:solidFill>
                <a:latin typeface="Times New Roman" panose="02020603050405020304" pitchFamily="18" charset="0"/>
                <a:cs typeface="Times New Roman" panose="02020603050405020304" pitchFamily="18" charset="0"/>
              </a:rPr>
              <a:t>backbone</a:t>
            </a:r>
            <a:r>
              <a:rPr lang="zh-CN" altLang="en-US" sz="2400" dirty="0">
                <a:solidFill>
                  <a:srgbClr val="000000"/>
                </a:solidFill>
                <a:latin typeface="Times New Roman" panose="02020603050405020304" pitchFamily="18" charset="0"/>
                <a:cs typeface="Times New Roman" panose="02020603050405020304" pitchFamily="18" charset="0"/>
              </a:rPr>
              <a:t>和训练图像数量的变化。无论选择何种设置，</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zh-CN" altLang="en-US" sz="2400" dirty="0">
                <a:solidFill>
                  <a:srgbClr val="000000"/>
                </a:solidFill>
                <a:latin typeface="Times New Roman" panose="02020603050405020304" pitchFamily="18" charset="0"/>
                <a:cs typeface="Times New Roman" panose="02020603050405020304" pitchFamily="18" charset="0"/>
              </a:rPr>
              <a:t>始终可以达到大约</a:t>
            </a:r>
            <a:r>
              <a:rPr lang="en-US" altLang="zh-CN" sz="2400" dirty="0">
                <a:solidFill>
                  <a:srgbClr val="000000"/>
                </a:solidFill>
                <a:latin typeface="Times New Roman" panose="02020603050405020304" pitchFamily="18" charset="0"/>
                <a:cs typeface="Times New Roman" panose="02020603050405020304" pitchFamily="18" charset="0"/>
              </a:rPr>
              <a:t>10%</a:t>
            </a:r>
            <a:r>
              <a:rPr lang="zh-CN" altLang="en-US" sz="2400" dirty="0">
                <a:solidFill>
                  <a:srgbClr val="000000"/>
                </a:solidFill>
                <a:latin typeface="Times New Roman" panose="02020603050405020304" pitchFamily="18" charset="0"/>
                <a:cs typeface="Times New Roman" panose="02020603050405020304" pitchFamily="18" charset="0"/>
              </a:rPr>
              <a:t>的改进。使用</a:t>
            </a:r>
            <a:r>
              <a:rPr lang="en-US" altLang="zh-CN" sz="2400" dirty="0">
                <a:solidFill>
                  <a:srgbClr val="000000"/>
                </a:solidFill>
                <a:latin typeface="Times New Roman" panose="02020603050405020304" pitchFamily="18" charset="0"/>
                <a:cs typeface="Times New Roman" panose="02020603050405020304" pitchFamily="18" charset="0"/>
              </a:rPr>
              <a:t>800</a:t>
            </a:r>
            <a:r>
              <a:rPr lang="zh-CN" altLang="en-US" sz="2400" dirty="0">
                <a:solidFill>
                  <a:srgbClr val="000000"/>
                </a:solidFill>
                <a:latin typeface="Times New Roman" panose="02020603050405020304" pitchFamily="18" charset="0"/>
                <a:cs typeface="Times New Roman" panose="02020603050405020304" pitchFamily="18" charset="0"/>
              </a:rPr>
              <a:t>张训练图像</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每类</a:t>
            </a:r>
            <a:r>
              <a:rPr lang="en-US" altLang="zh-CN" sz="2400" dirty="0">
                <a:solidFill>
                  <a:srgbClr val="000000"/>
                </a:solidFill>
                <a:latin typeface="Times New Roman" panose="02020603050405020304" pitchFamily="18" charset="0"/>
                <a:cs typeface="Times New Roman" panose="02020603050405020304" pitchFamily="18" charset="0"/>
              </a:rPr>
              <a:t>10</a:t>
            </a:r>
            <a:r>
              <a:rPr lang="zh-CN" altLang="en-US" sz="2400" dirty="0">
                <a:solidFill>
                  <a:srgbClr val="000000"/>
                </a:solidFill>
                <a:latin typeface="Times New Roman" panose="02020603050405020304" pitchFamily="18" charset="0"/>
                <a:cs typeface="Times New Roman" panose="02020603050405020304" pitchFamily="18" charset="0"/>
              </a:rPr>
              <a:t>张</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和</a:t>
            </a:r>
            <a:r>
              <a:rPr lang="en-US" altLang="zh-CN" sz="2400" dirty="0" err="1">
                <a:solidFill>
                  <a:srgbClr val="000000"/>
                </a:solidFill>
                <a:latin typeface="Times New Roman" panose="02020603050405020304" pitchFamily="18" charset="0"/>
                <a:cs typeface="Times New Roman" panose="02020603050405020304" pitchFamily="18" charset="0"/>
              </a:rPr>
              <a:t>Swin</a:t>
            </a:r>
            <a:r>
              <a:rPr lang="en-US" altLang="zh-CN" sz="2400" dirty="0">
                <a:solidFill>
                  <a:srgbClr val="000000"/>
                </a:solidFill>
                <a:latin typeface="Times New Roman" panose="02020603050405020304" pitchFamily="18" charset="0"/>
                <a:cs typeface="Times New Roman" panose="02020603050405020304" pitchFamily="18" charset="0"/>
              </a:rPr>
              <a:t>-B backbone</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zh-CN" altLang="en-US" sz="2400" dirty="0">
                <a:solidFill>
                  <a:srgbClr val="000000"/>
                </a:solidFill>
                <a:latin typeface="Times New Roman" panose="02020603050405020304" pitchFamily="18" charset="0"/>
                <a:cs typeface="Times New Roman" panose="02020603050405020304" pitchFamily="18" charset="0"/>
              </a:rPr>
              <a:t>的平均精度</a:t>
            </a:r>
            <a:r>
              <a:rPr lang="en-US" altLang="zh-CN" sz="2400" dirty="0">
                <a:solidFill>
                  <a:srgbClr val="000000"/>
                </a:solidFill>
                <a:latin typeface="Times New Roman" panose="02020603050405020304" pitchFamily="18" charset="0"/>
                <a:cs typeface="Times New Roman" panose="02020603050405020304" pitchFamily="18" charset="0"/>
              </a:rPr>
              <a:t>(AP)</a:t>
            </a:r>
            <a:r>
              <a:rPr lang="zh-CN" altLang="en-US" sz="2400" dirty="0">
                <a:solidFill>
                  <a:srgbClr val="000000"/>
                </a:solidFill>
                <a:latin typeface="Times New Roman" panose="02020603050405020304" pitchFamily="18" charset="0"/>
                <a:cs typeface="Times New Roman" panose="02020603050405020304" pitchFamily="18" charset="0"/>
              </a:rPr>
              <a:t>提高了</a:t>
            </a:r>
            <a:r>
              <a:rPr lang="en-US" altLang="zh-CN" sz="2400" dirty="0">
                <a:solidFill>
                  <a:srgbClr val="000000"/>
                </a:solidFill>
                <a:latin typeface="Times New Roman" panose="02020603050405020304" pitchFamily="18" charset="0"/>
                <a:cs typeface="Times New Roman" panose="02020603050405020304" pitchFamily="18" charset="0"/>
              </a:rPr>
              <a:t>12.1%</a:t>
            </a:r>
            <a:r>
              <a:rPr lang="zh-CN" altLang="en-US" sz="2400" dirty="0">
                <a:solidFill>
                  <a:srgbClr val="000000"/>
                </a:solidFill>
                <a:latin typeface="Times New Roman" panose="02020603050405020304" pitchFamily="18" charset="0"/>
                <a:cs typeface="Times New Roman" panose="02020603050405020304" pitchFamily="18" charset="0"/>
              </a:rPr>
              <a:t>，最终的</a:t>
            </a:r>
            <a:r>
              <a:rPr lang="en-US" altLang="zh-CN" sz="2400" dirty="0">
                <a:solidFill>
                  <a:srgbClr val="000000"/>
                </a:solidFill>
                <a:latin typeface="Times New Roman" panose="02020603050405020304" pitchFamily="18" charset="0"/>
                <a:cs typeface="Times New Roman" panose="02020603050405020304" pitchFamily="18" charset="0"/>
              </a:rPr>
              <a:t>AP</a:t>
            </a:r>
            <a:r>
              <a:rPr lang="zh-CN" altLang="en-US" sz="2400" dirty="0">
                <a:solidFill>
                  <a:srgbClr val="000000"/>
                </a:solidFill>
                <a:latin typeface="Times New Roman" panose="02020603050405020304" pitchFamily="18" charset="0"/>
                <a:cs typeface="Times New Roman" panose="02020603050405020304" pitchFamily="18" charset="0"/>
              </a:rPr>
              <a:t>达到了</a:t>
            </a:r>
            <a:r>
              <a:rPr lang="en-US" altLang="zh-CN" sz="2400" dirty="0">
                <a:solidFill>
                  <a:srgbClr val="000000"/>
                </a:solidFill>
                <a:latin typeface="Times New Roman" panose="02020603050405020304" pitchFamily="18" charset="0"/>
                <a:cs typeface="Times New Roman" panose="02020603050405020304" pitchFamily="18" charset="0"/>
              </a:rPr>
              <a:t>26.5%</a:t>
            </a:r>
            <a:r>
              <a:rPr lang="zh-CN" altLang="en-US" sz="24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1663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4644123" y="1156490"/>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研究背景与现状</a:t>
              </a:r>
            </a:p>
          </p:txBody>
        </p:sp>
      </p:grpSp>
      <p:grpSp>
        <p:nvGrpSpPr>
          <p:cNvPr id="37" name="组合 36"/>
          <p:cNvGrpSpPr/>
          <p:nvPr/>
        </p:nvGrpSpPr>
        <p:grpSpPr>
          <a:xfrm>
            <a:off x="4642277" y="2417004"/>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4642277" y="379221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642277" y="5122385"/>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64" name="文本框 63"/>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26045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pic>
        <p:nvPicPr>
          <p:cNvPr id="3" name="图片 2">
            <a:extLst>
              <a:ext uri="{FF2B5EF4-FFF2-40B4-BE49-F238E27FC236}">
                <a16:creationId xmlns:a16="http://schemas.microsoft.com/office/drawing/2014/main" id="{F877646B-63D9-5060-8EDA-C0BCE2EFED20}"/>
              </a:ext>
            </a:extLst>
          </p:cNvPr>
          <p:cNvPicPr>
            <a:picLocks noChangeAspect="1"/>
          </p:cNvPicPr>
          <p:nvPr/>
        </p:nvPicPr>
        <p:blipFill>
          <a:blip r:embed="rId3"/>
          <a:stretch>
            <a:fillRect/>
          </a:stretch>
        </p:blipFill>
        <p:spPr>
          <a:xfrm>
            <a:off x="586320" y="1713643"/>
            <a:ext cx="11232972" cy="3682508"/>
          </a:xfrm>
          <a:prstGeom prst="rect">
            <a:avLst/>
          </a:prstGeom>
        </p:spPr>
      </p:pic>
      <p:sp>
        <p:nvSpPr>
          <p:cNvPr id="5" name="文本框 4">
            <a:extLst>
              <a:ext uri="{FF2B5EF4-FFF2-40B4-BE49-F238E27FC236}">
                <a16:creationId xmlns:a16="http://schemas.microsoft.com/office/drawing/2014/main" id="{EE5989BF-60D9-4AF7-6EA2-2CF61EBE592C}"/>
              </a:ext>
            </a:extLst>
          </p:cNvPr>
          <p:cNvSpPr txBox="1"/>
          <p:nvPr/>
        </p:nvSpPr>
        <p:spPr>
          <a:xfrm>
            <a:off x="586320" y="5431840"/>
            <a:ext cx="11605680" cy="1200329"/>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语义分割。</a:t>
            </a:r>
            <a:r>
              <a:rPr lang="en-US" altLang="zh-CN" sz="2400" dirty="0">
                <a:solidFill>
                  <a:srgbClr val="000000"/>
                </a:solidFill>
                <a:latin typeface="Times New Roman" panose="02020603050405020304" pitchFamily="18" charset="0"/>
                <a:cs typeface="Times New Roman" panose="02020603050405020304" pitchFamily="18" charset="0"/>
              </a:rPr>
              <a:t>VOC 2012</a:t>
            </a:r>
            <a:r>
              <a:rPr lang="zh-CN" altLang="en-US" sz="2400" dirty="0">
                <a:solidFill>
                  <a:srgbClr val="000000"/>
                </a:solidFill>
                <a:latin typeface="Times New Roman" panose="02020603050405020304" pitchFamily="18" charset="0"/>
                <a:cs typeface="Times New Roman" panose="02020603050405020304" pitchFamily="18" charset="0"/>
              </a:rPr>
              <a:t>性能如表</a:t>
            </a:r>
            <a:r>
              <a:rPr lang="en-US" altLang="zh-CN" sz="2400" dirty="0">
                <a:solidFill>
                  <a:srgbClr val="000000"/>
                </a:solidFill>
                <a:latin typeface="Times New Roman" panose="02020603050405020304" pitchFamily="18" charset="0"/>
                <a:cs typeface="Times New Roman" panose="02020603050405020304" pitchFamily="18" charset="0"/>
              </a:rPr>
              <a:t>3</a:t>
            </a:r>
            <a:r>
              <a:rPr lang="zh-CN" altLang="en-US" sz="2400" dirty="0">
                <a:solidFill>
                  <a:srgbClr val="000000"/>
                </a:solidFill>
                <a:latin typeface="Times New Roman" panose="02020603050405020304" pitchFamily="18" charset="0"/>
                <a:cs typeface="Times New Roman" panose="02020603050405020304" pitchFamily="18" charset="0"/>
              </a:rPr>
              <a:t>所示。仅使用</a:t>
            </a:r>
            <a:r>
              <a:rPr lang="en-US" altLang="zh-CN" sz="2400" dirty="0">
                <a:solidFill>
                  <a:srgbClr val="000000"/>
                </a:solidFill>
                <a:latin typeface="Times New Roman" panose="02020603050405020304" pitchFamily="18" charset="0"/>
                <a:cs typeface="Times New Roman" panose="02020603050405020304" pitchFamily="18" charset="0"/>
              </a:rPr>
              <a:t>100</a:t>
            </a:r>
            <a:r>
              <a:rPr lang="zh-CN" altLang="en-US" sz="2400" dirty="0">
                <a:solidFill>
                  <a:srgbClr val="000000"/>
                </a:solidFill>
                <a:latin typeface="Times New Roman" panose="02020603050405020304" pitchFamily="18" charset="0"/>
                <a:cs typeface="Times New Roman" panose="02020603050405020304" pitchFamily="18" charset="0"/>
              </a:rPr>
              <a:t>张真实图像</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每类</a:t>
            </a:r>
            <a:r>
              <a:rPr lang="en-US" altLang="zh-CN" sz="2400" dirty="0">
                <a:solidFill>
                  <a:srgbClr val="000000"/>
                </a:solidFill>
                <a:latin typeface="Times New Roman" panose="02020603050405020304" pitchFamily="18" charset="0"/>
                <a:cs typeface="Times New Roman" panose="02020603050405020304" pitchFamily="18" charset="0"/>
              </a:rPr>
              <a:t>5</a:t>
            </a:r>
            <a:r>
              <a:rPr lang="zh-CN" altLang="en-US" sz="2400" dirty="0">
                <a:solidFill>
                  <a:srgbClr val="000000"/>
                </a:solidFill>
                <a:latin typeface="Times New Roman" panose="02020603050405020304" pitchFamily="18" charset="0"/>
                <a:cs typeface="Times New Roman" panose="02020603050405020304" pitchFamily="18" charset="0"/>
              </a:rPr>
              <a:t>张</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，使用来自</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zh-CN" altLang="en-US" sz="2400" dirty="0">
                <a:solidFill>
                  <a:srgbClr val="000000"/>
                </a:solidFill>
                <a:latin typeface="Times New Roman" panose="02020603050405020304" pitchFamily="18" charset="0"/>
                <a:cs typeface="Times New Roman" panose="02020603050405020304" pitchFamily="18" charset="0"/>
              </a:rPr>
              <a:t>的纯合成数据进行训练，获得了</a:t>
            </a:r>
            <a:r>
              <a:rPr lang="en-US" altLang="zh-CN" sz="2400" dirty="0">
                <a:solidFill>
                  <a:srgbClr val="000000"/>
                </a:solidFill>
                <a:latin typeface="Times New Roman" panose="02020603050405020304" pitchFamily="18" charset="0"/>
                <a:cs typeface="Times New Roman" panose="02020603050405020304" pitchFamily="18" charset="0"/>
              </a:rPr>
              <a:t>73.7%</a:t>
            </a:r>
            <a:r>
              <a:rPr lang="zh-CN" altLang="en-US" sz="2400" dirty="0">
                <a:solidFill>
                  <a:srgbClr val="000000"/>
                </a:solidFill>
                <a:latin typeface="Times New Roman" panose="02020603050405020304" pitchFamily="18" charset="0"/>
                <a:cs typeface="Times New Roman" panose="02020603050405020304" pitchFamily="18" charset="0"/>
              </a:rPr>
              <a:t>的</a:t>
            </a:r>
            <a:r>
              <a:rPr lang="en-US" altLang="zh-CN" sz="2400" dirty="0" err="1">
                <a:solidFill>
                  <a:srgbClr val="000000"/>
                </a:solidFill>
                <a:latin typeface="Times New Roman" panose="02020603050405020304" pitchFamily="18" charset="0"/>
                <a:cs typeface="Times New Roman" panose="02020603050405020304" pitchFamily="18" charset="0"/>
              </a:rPr>
              <a:t>mIoU</a:t>
            </a:r>
            <a:r>
              <a:rPr lang="zh-CN" altLang="en-US" sz="2400" dirty="0">
                <a:solidFill>
                  <a:srgbClr val="000000"/>
                </a:solidFill>
                <a:latin typeface="Times New Roman" panose="02020603050405020304" pitchFamily="18" charset="0"/>
                <a:cs typeface="Times New Roman" panose="02020603050405020304" pitchFamily="18" charset="0"/>
              </a:rPr>
              <a:t>，与单独使用真实数据相比，提高了</a:t>
            </a:r>
            <a:r>
              <a:rPr lang="en-US" altLang="zh-CN" sz="2400" dirty="0">
                <a:solidFill>
                  <a:srgbClr val="000000"/>
                </a:solidFill>
                <a:latin typeface="Times New Roman" panose="02020603050405020304" pitchFamily="18" charset="0"/>
                <a:cs typeface="Times New Roman" panose="02020603050405020304" pitchFamily="18" charset="0"/>
              </a:rPr>
              <a:t>8.5%</a:t>
            </a:r>
            <a:r>
              <a:rPr lang="zh-CN" altLang="en-US" sz="2400" dirty="0">
                <a:solidFill>
                  <a:srgbClr val="000000"/>
                </a:solidFill>
                <a:latin typeface="Times New Roman" panose="02020603050405020304" pitchFamily="18" charset="0"/>
                <a:cs typeface="Times New Roman" panose="02020603050405020304" pitchFamily="18" charset="0"/>
              </a:rPr>
              <a:t>。与</a:t>
            </a:r>
            <a:r>
              <a:rPr lang="en-US" altLang="zh-CN" sz="2400" dirty="0">
                <a:solidFill>
                  <a:srgbClr val="000000"/>
                </a:solidFill>
                <a:latin typeface="Times New Roman" panose="02020603050405020304" pitchFamily="18" charset="0"/>
                <a:cs typeface="Times New Roman" panose="02020603050405020304" pitchFamily="18" charset="0"/>
              </a:rPr>
              <a:t>100</a:t>
            </a:r>
            <a:r>
              <a:rPr lang="zh-CN" altLang="en-US" sz="2400" dirty="0">
                <a:solidFill>
                  <a:srgbClr val="000000"/>
                </a:solidFill>
                <a:latin typeface="Times New Roman" panose="02020603050405020304" pitchFamily="18" charset="0"/>
                <a:cs typeface="Times New Roman" panose="02020603050405020304" pitchFamily="18" charset="0"/>
              </a:rPr>
              <a:t>幅真实图像联合训练时，得到了进一步的改善，</a:t>
            </a:r>
            <a:r>
              <a:rPr lang="en-US" altLang="zh-CN" sz="2400" dirty="0" err="1">
                <a:solidFill>
                  <a:srgbClr val="000000"/>
                </a:solidFill>
                <a:latin typeface="Times New Roman" panose="02020603050405020304" pitchFamily="18" charset="0"/>
                <a:cs typeface="Times New Roman" panose="02020603050405020304" pitchFamily="18" charset="0"/>
              </a:rPr>
              <a:t>mIoU</a:t>
            </a:r>
            <a:r>
              <a:rPr lang="zh-CN" altLang="en-US" sz="2400" dirty="0">
                <a:solidFill>
                  <a:srgbClr val="000000"/>
                </a:solidFill>
                <a:latin typeface="Times New Roman" panose="02020603050405020304" pitchFamily="18" charset="0"/>
                <a:cs typeface="Times New Roman" panose="02020603050405020304" pitchFamily="18" charset="0"/>
              </a:rPr>
              <a:t>为</a:t>
            </a:r>
            <a:r>
              <a:rPr lang="en-US" altLang="zh-CN" sz="2400" dirty="0">
                <a:solidFill>
                  <a:srgbClr val="000000"/>
                </a:solidFill>
                <a:latin typeface="Times New Roman" panose="02020603050405020304" pitchFamily="18" charset="0"/>
                <a:cs typeface="Times New Roman" panose="02020603050405020304" pitchFamily="18" charset="0"/>
              </a:rPr>
              <a:t>78.5%</a:t>
            </a:r>
            <a:r>
              <a:rPr lang="zh-CN" altLang="en-US" sz="24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0381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8" name="文本框 7">
            <a:extLst>
              <a:ext uri="{FF2B5EF4-FFF2-40B4-BE49-F238E27FC236}">
                <a16:creationId xmlns:a16="http://schemas.microsoft.com/office/drawing/2014/main" id="{2B38AB12-A116-1C62-8BFE-282F80264345}"/>
              </a:ext>
            </a:extLst>
          </p:cNvPr>
          <p:cNvSpPr txBox="1"/>
          <p:nvPr/>
        </p:nvSpPr>
        <p:spPr>
          <a:xfrm>
            <a:off x="179945" y="1529120"/>
            <a:ext cx="11841480" cy="584775"/>
          </a:xfrm>
          <a:prstGeom prst="rect">
            <a:avLst/>
          </a:prstGeom>
          <a:noFill/>
        </p:spPr>
        <p:txBody>
          <a:bodyPr wrap="square">
            <a:spAutoFit/>
          </a:bodyPr>
          <a:lstStyle/>
          <a:p>
            <a:r>
              <a:rPr lang="zh-CN" altLang="en-US" sz="3200" b="0" i="0" dirty="0">
                <a:effectLst/>
                <a:latin typeface="-apple-system"/>
              </a:rPr>
              <a:t>消融实验</a:t>
            </a:r>
            <a:r>
              <a:rPr lang="en-US" altLang="zh-CN" sz="3200" b="0" i="0" dirty="0">
                <a:effectLst/>
                <a:latin typeface="-apple-system"/>
              </a:rPr>
              <a:t>:</a:t>
            </a:r>
            <a:endParaRPr lang="en-US" altLang="zh-CN" sz="3200" dirty="0">
              <a:latin typeface="-apple-system"/>
            </a:endParaRPr>
          </a:p>
        </p:txBody>
      </p:sp>
      <p:pic>
        <p:nvPicPr>
          <p:cNvPr id="5" name="图片 4">
            <a:extLst>
              <a:ext uri="{FF2B5EF4-FFF2-40B4-BE49-F238E27FC236}">
                <a16:creationId xmlns:a16="http://schemas.microsoft.com/office/drawing/2014/main" id="{F184F43C-B7F7-35CC-5081-9D53A73BCF5A}"/>
              </a:ext>
            </a:extLst>
          </p:cNvPr>
          <p:cNvPicPr>
            <a:picLocks noChangeAspect="1"/>
          </p:cNvPicPr>
          <p:nvPr/>
        </p:nvPicPr>
        <p:blipFill>
          <a:blip r:embed="rId3"/>
          <a:stretch>
            <a:fillRect/>
          </a:stretch>
        </p:blipFill>
        <p:spPr>
          <a:xfrm>
            <a:off x="0" y="2541290"/>
            <a:ext cx="12189588" cy="3515965"/>
          </a:xfrm>
          <a:prstGeom prst="rect">
            <a:avLst/>
          </a:prstGeom>
        </p:spPr>
      </p:pic>
    </p:spTree>
    <p:extLst>
      <p:ext uri="{BB962C8B-B14F-4D97-AF65-F5344CB8AC3E}">
        <p14:creationId xmlns:p14="http://schemas.microsoft.com/office/powerpoint/2010/main" val="841231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3" name="文本框 2">
            <a:extLst>
              <a:ext uri="{FF2B5EF4-FFF2-40B4-BE49-F238E27FC236}">
                <a16:creationId xmlns:a16="http://schemas.microsoft.com/office/drawing/2014/main" id="{EDA794C9-D92B-0229-895B-B6E42028CE10}"/>
              </a:ext>
            </a:extLst>
          </p:cNvPr>
          <p:cNvSpPr txBox="1"/>
          <p:nvPr/>
        </p:nvSpPr>
        <p:spPr>
          <a:xfrm>
            <a:off x="259079" y="1719501"/>
            <a:ext cx="11932921" cy="4832092"/>
          </a:xfrm>
          <a:prstGeom prst="rect">
            <a:avLst/>
          </a:prstGeom>
          <a:noFill/>
        </p:spPr>
        <p:txBody>
          <a:bodyPr wrap="square">
            <a:spAutoFit/>
          </a:bodyPr>
          <a:lstStyle/>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本研究旨在扩展文本到图像任务的应用，提出了一种文本引导的数据生成方法，并使用感知解码器对高级扩散模型的潜在空间进行解析。</a:t>
            </a:r>
          </a:p>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训练解码器的过程仅需要少于</a:t>
            </a:r>
            <a:r>
              <a:rPr lang="en-US" altLang="zh-CN" sz="2800" dirty="0">
                <a:solidFill>
                  <a:srgbClr val="000000"/>
                </a:solidFill>
                <a:latin typeface="Times New Roman" panose="02020603050405020304" pitchFamily="18" charset="0"/>
                <a:cs typeface="Times New Roman" panose="02020603050405020304" pitchFamily="18" charset="0"/>
              </a:rPr>
              <a:t>1%</a:t>
            </a:r>
            <a:r>
              <a:rPr lang="zh-CN" altLang="en-US" sz="2800" dirty="0">
                <a:solidFill>
                  <a:srgbClr val="000000"/>
                </a:solidFill>
                <a:latin typeface="Times New Roman" panose="02020603050405020304" pitchFamily="18" charset="0"/>
                <a:cs typeface="Times New Roman" panose="02020603050405020304" pitchFamily="18" charset="0"/>
              </a:rPr>
              <a:t>的现有标签图像，从而实现了无限的注释数据生成。</a:t>
            </a:r>
          </a:p>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实验结果表明，基于</a:t>
            </a:r>
            <a:r>
              <a:rPr lang="en-US" altLang="zh-CN" sz="2800" dirty="0" err="1">
                <a:solidFill>
                  <a:srgbClr val="000000"/>
                </a:solidFill>
                <a:latin typeface="Times New Roman" panose="02020603050405020304" pitchFamily="18" charset="0"/>
                <a:cs typeface="Times New Roman" panose="02020603050405020304" pitchFamily="18" charset="0"/>
              </a:rPr>
              <a:t>DatasetDM</a:t>
            </a:r>
            <a:r>
              <a:rPr lang="zh-CN" altLang="en-US" sz="2800" dirty="0">
                <a:solidFill>
                  <a:srgbClr val="000000"/>
                </a:solidFill>
                <a:latin typeface="Times New Roman" panose="02020603050405020304" pitchFamily="18" charset="0"/>
                <a:cs typeface="Times New Roman" panose="02020603050405020304" pitchFamily="18" charset="0"/>
              </a:rPr>
              <a:t>生成的合成数据在</a:t>
            </a:r>
            <a:r>
              <a:rPr lang="en-US" altLang="zh-CN" sz="2800" dirty="0">
                <a:solidFill>
                  <a:srgbClr val="000000"/>
                </a:solidFill>
                <a:latin typeface="Times New Roman" panose="02020603050405020304" pitchFamily="18" charset="0"/>
                <a:cs typeface="Times New Roman" panose="02020603050405020304" pitchFamily="18" charset="0"/>
              </a:rPr>
              <a:t>6</a:t>
            </a:r>
            <a:r>
              <a:rPr lang="zh-CN" altLang="en-US" sz="2800" dirty="0">
                <a:solidFill>
                  <a:srgbClr val="000000"/>
                </a:solidFill>
                <a:latin typeface="Times New Roman" panose="02020603050405020304" pitchFamily="18" charset="0"/>
                <a:cs typeface="Times New Roman" panose="02020603050405020304" pitchFamily="18" charset="0"/>
              </a:rPr>
              <a:t>个数据集和</a:t>
            </a:r>
            <a:r>
              <a:rPr lang="en-US" altLang="zh-CN" sz="2800" dirty="0">
                <a:solidFill>
                  <a:srgbClr val="000000"/>
                </a:solidFill>
                <a:latin typeface="Times New Roman" panose="02020603050405020304" pitchFamily="18" charset="0"/>
                <a:cs typeface="Times New Roman" panose="02020603050405020304" pitchFamily="18" charset="0"/>
              </a:rPr>
              <a:t>5</a:t>
            </a:r>
            <a:r>
              <a:rPr lang="zh-CN" altLang="en-US" sz="2800" dirty="0">
                <a:solidFill>
                  <a:srgbClr val="000000"/>
                </a:solidFill>
                <a:latin typeface="Times New Roman" panose="02020603050405020304" pitchFamily="18" charset="0"/>
                <a:cs typeface="Times New Roman" panose="02020603050405020304" pitchFamily="18" charset="0"/>
              </a:rPr>
              <a:t>个下游任务上展现出优异的性能。</a:t>
            </a:r>
          </a:p>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在</a:t>
            </a:r>
            <a:r>
              <a:rPr lang="en-US" altLang="zh-CN" sz="2800" dirty="0">
                <a:solidFill>
                  <a:srgbClr val="000000"/>
                </a:solidFill>
                <a:latin typeface="Times New Roman" panose="02020603050405020304" pitchFamily="18" charset="0"/>
                <a:cs typeface="Times New Roman" panose="02020603050405020304" pitchFamily="18" charset="0"/>
              </a:rPr>
              <a:t>VOC 2012</a:t>
            </a:r>
            <a:r>
              <a:rPr lang="zh-CN" altLang="en-US" sz="2800" dirty="0">
                <a:solidFill>
                  <a:srgbClr val="000000"/>
                </a:solidFill>
                <a:latin typeface="Times New Roman" panose="02020603050405020304" pitchFamily="18" charset="0"/>
                <a:cs typeface="Times New Roman" panose="02020603050405020304" pitchFamily="18" charset="0"/>
              </a:rPr>
              <a:t>上，语义分词任务的</a:t>
            </a:r>
            <a:r>
              <a:rPr lang="en-US" altLang="zh-CN" sz="2800" dirty="0" err="1">
                <a:solidFill>
                  <a:srgbClr val="000000"/>
                </a:solidFill>
                <a:latin typeface="Times New Roman" panose="02020603050405020304" pitchFamily="18" charset="0"/>
                <a:cs typeface="Times New Roman" panose="02020603050405020304" pitchFamily="18" charset="0"/>
              </a:rPr>
              <a:t>mIoU</a:t>
            </a:r>
            <a:r>
              <a:rPr lang="zh-CN" altLang="en-US" sz="2800" dirty="0">
                <a:solidFill>
                  <a:srgbClr val="000000"/>
                </a:solidFill>
                <a:latin typeface="Times New Roman" panose="02020603050405020304" pitchFamily="18" charset="0"/>
                <a:cs typeface="Times New Roman" panose="02020603050405020304" pitchFamily="18" charset="0"/>
              </a:rPr>
              <a:t>提升了</a:t>
            </a:r>
            <a:r>
              <a:rPr lang="en-US" altLang="zh-CN" sz="2800" dirty="0">
                <a:solidFill>
                  <a:srgbClr val="000000"/>
                </a:solidFill>
                <a:latin typeface="Times New Roman" panose="02020603050405020304" pitchFamily="18" charset="0"/>
                <a:cs typeface="Times New Roman" panose="02020603050405020304" pitchFamily="18" charset="0"/>
              </a:rPr>
              <a:t>13.3%</a:t>
            </a:r>
            <a:r>
              <a:rPr lang="zh-CN" altLang="en-US" sz="2800" dirty="0">
                <a:solidFill>
                  <a:srgbClr val="000000"/>
                </a:solidFill>
                <a:latin typeface="Times New Roman" panose="02020603050405020304" pitchFamily="18" charset="0"/>
                <a:cs typeface="Times New Roman" panose="02020603050405020304" pitchFamily="18" charset="0"/>
              </a:rPr>
              <a:t>，在</a:t>
            </a:r>
            <a:r>
              <a:rPr lang="en-US" altLang="zh-CN" sz="2800" dirty="0">
                <a:solidFill>
                  <a:srgbClr val="000000"/>
                </a:solidFill>
                <a:latin typeface="Times New Roman" panose="02020603050405020304" pitchFamily="18" charset="0"/>
                <a:cs typeface="Times New Roman" panose="02020603050405020304" pitchFamily="18" charset="0"/>
              </a:rPr>
              <a:t>COCO 2017</a:t>
            </a:r>
            <a:r>
              <a:rPr lang="zh-CN" altLang="en-US" sz="2800" dirty="0">
                <a:solidFill>
                  <a:srgbClr val="000000"/>
                </a:solidFill>
                <a:latin typeface="Times New Roman" panose="02020603050405020304" pitchFamily="18" charset="0"/>
                <a:cs typeface="Times New Roman" panose="02020603050405020304" pitchFamily="18" charset="0"/>
              </a:rPr>
              <a:t>上，实例分词任务的</a:t>
            </a:r>
            <a:r>
              <a:rPr lang="en-US" altLang="zh-CN" sz="2800" dirty="0">
                <a:solidFill>
                  <a:srgbClr val="000000"/>
                </a:solidFill>
                <a:latin typeface="Times New Roman" panose="02020603050405020304" pitchFamily="18" charset="0"/>
                <a:cs typeface="Times New Roman" panose="02020603050405020304" pitchFamily="18" charset="0"/>
              </a:rPr>
              <a:t>AP</a:t>
            </a:r>
            <a:r>
              <a:rPr lang="zh-CN" altLang="en-US" sz="2800" dirty="0">
                <a:solidFill>
                  <a:srgbClr val="000000"/>
                </a:solidFill>
                <a:latin typeface="Times New Roman" panose="02020603050405020304" pitchFamily="18" charset="0"/>
                <a:cs typeface="Times New Roman" panose="02020603050405020304" pitchFamily="18" charset="0"/>
              </a:rPr>
              <a:t>提升了</a:t>
            </a:r>
            <a:r>
              <a:rPr lang="en-US" altLang="zh-CN" sz="2800" dirty="0">
                <a:solidFill>
                  <a:srgbClr val="000000"/>
                </a:solidFill>
                <a:latin typeface="Times New Roman" panose="02020603050405020304" pitchFamily="18" charset="0"/>
                <a:cs typeface="Times New Roman" panose="02020603050405020304" pitchFamily="18" charset="0"/>
              </a:rPr>
              <a:t>12.1%</a:t>
            </a:r>
            <a:r>
              <a:rPr lang="zh-CN" altLang="en-US" sz="2800" dirty="0">
                <a:solidFill>
                  <a:srgbClr val="000000"/>
                </a:solidFill>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文本引导的数据生成方法还提供了其他优势，如更健壮的域泛化解决方案和增强的图像编辑功能。</a:t>
            </a:r>
          </a:p>
          <a:p>
            <a:pPr algn="l">
              <a:buFont typeface="Arial" panose="020B0604020202020204" pitchFamily="34" charset="0"/>
              <a:buChar char="•"/>
            </a:pPr>
            <a:r>
              <a:rPr lang="zh-CN" altLang="en-US" sz="2800" dirty="0">
                <a:solidFill>
                  <a:srgbClr val="000000"/>
                </a:solidFill>
                <a:latin typeface="Times New Roman" panose="02020603050405020304" pitchFamily="18" charset="0"/>
                <a:cs typeface="Times New Roman" panose="02020603050405020304" pitchFamily="18" charset="0"/>
              </a:rPr>
              <a:t>研究希望能够为进一步发展合成感知数据领域提供新的见解和推动。</a:t>
            </a:r>
          </a:p>
        </p:txBody>
      </p:sp>
    </p:spTree>
    <p:extLst>
      <p:ext uri="{BB962C8B-B14F-4D97-AF65-F5344CB8AC3E}">
        <p14:creationId xmlns:p14="http://schemas.microsoft.com/office/powerpoint/2010/main" val="52333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8557142" y="2349000"/>
            <a:ext cx="363485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研究背景与现状</a:t>
            </a:r>
          </a:p>
        </p:txBody>
      </p:sp>
      <p:sp>
        <p:nvSpPr>
          <p:cNvPr id="4" name="文本框 3">
            <a:extLst>
              <a:ext uri="{FF2B5EF4-FFF2-40B4-BE49-F238E27FC236}">
                <a16:creationId xmlns:a16="http://schemas.microsoft.com/office/drawing/2014/main" id="{92C13508-1872-8316-88A9-CD5B62A7314F}"/>
              </a:ext>
            </a:extLst>
          </p:cNvPr>
          <p:cNvSpPr txBox="1"/>
          <p:nvPr/>
        </p:nvSpPr>
        <p:spPr>
          <a:xfrm>
            <a:off x="199599" y="1431324"/>
            <a:ext cx="6093724" cy="523220"/>
          </a:xfrm>
          <a:prstGeom prst="rect">
            <a:avLst/>
          </a:prstGeom>
          <a:noFill/>
        </p:spPr>
        <p:txBody>
          <a:bodyPr wrap="square">
            <a:spAutoFit/>
          </a:bodyPr>
          <a:lstStyle/>
          <a:p>
            <a:r>
              <a:rPr lang="zh-CN" altLang="en-US" sz="2800" b="0" i="0" dirty="0">
                <a:solidFill>
                  <a:srgbClr val="000000"/>
                </a:solidFill>
                <a:effectLst/>
                <a:latin typeface="Helvetica Neue"/>
              </a:rPr>
              <a:t>当前研究存在的问题</a:t>
            </a:r>
            <a:endParaRPr lang="zh-CN" altLang="en-US" sz="2800" dirty="0"/>
          </a:p>
        </p:txBody>
      </p:sp>
      <p:sp>
        <p:nvSpPr>
          <p:cNvPr id="6" name="文本框 5">
            <a:extLst>
              <a:ext uri="{FF2B5EF4-FFF2-40B4-BE49-F238E27FC236}">
                <a16:creationId xmlns:a16="http://schemas.microsoft.com/office/drawing/2014/main" id="{3F4FA2C0-A62B-BD5F-7DD3-DBB4E9064BB0}"/>
              </a:ext>
            </a:extLst>
          </p:cNvPr>
          <p:cNvSpPr txBox="1"/>
          <p:nvPr/>
        </p:nvSpPr>
        <p:spPr>
          <a:xfrm>
            <a:off x="311054" y="1968794"/>
            <a:ext cx="11880946" cy="1569660"/>
          </a:xfrm>
          <a:prstGeom prst="rect">
            <a:avLst/>
          </a:prstGeom>
          <a:noFill/>
        </p:spPr>
        <p:txBody>
          <a:bodyPr wrap="square">
            <a:spAutoFit/>
          </a:bodyPr>
          <a:lstStyle/>
          <a:p>
            <a:pPr marL="285750" indent="-285750" algn="just">
              <a:buFont typeface="Arial" panose="020B0604020202020204" pitchFamily="34" charset="0"/>
              <a:buChar char="•"/>
            </a:pPr>
            <a:r>
              <a:rPr lang="zh-CN" altLang="en-US" sz="2400" b="0" i="0" dirty="0">
                <a:solidFill>
                  <a:srgbClr val="000000"/>
                </a:solidFill>
                <a:effectLst/>
                <a:latin typeface="Helvetica Neue"/>
              </a:rPr>
              <a:t>现代的感知任务的深度学习模型通常需要大量的标记数据，收集大规模数据并标记相应的像素级注释是一个耗时和昂贵的过程。</a:t>
            </a:r>
            <a:endParaRPr lang="en-US" altLang="zh-CN" sz="2400" b="0" i="0" dirty="0">
              <a:solidFill>
                <a:srgbClr val="000000"/>
              </a:solidFill>
              <a:effectLst/>
              <a:latin typeface="Helvetica Neue"/>
            </a:endParaRPr>
          </a:p>
          <a:p>
            <a:pPr marL="285750" indent="-285750" algn="just">
              <a:buFont typeface="Arial" panose="020B0604020202020204" pitchFamily="34" charset="0"/>
              <a:buChar char="•"/>
            </a:pPr>
            <a:r>
              <a:rPr lang="zh-CN" altLang="en-US" sz="2400" b="0" i="0" dirty="0">
                <a:solidFill>
                  <a:srgbClr val="000000"/>
                </a:solidFill>
                <a:effectLst/>
                <a:latin typeface="Helvetica Neue"/>
              </a:rPr>
              <a:t>在某些专门领域，如医疗或人类面部数据，由于隐私问题或其他因素，收集相关信息可能具有挑战性，甚至不可能。</a:t>
            </a:r>
            <a:endParaRPr lang="zh-CN" altLang="en-US" sz="2400" dirty="0"/>
          </a:p>
        </p:txBody>
      </p:sp>
      <p:sp>
        <p:nvSpPr>
          <p:cNvPr id="7" name="文本框 6">
            <a:extLst>
              <a:ext uri="{FF2B5EF4-FFF2-40B4-BE49-F238E27FC236}">
                <a16:creationId xmlns:a16="http://schemas.microsoft.com/office/drawing/2014/main" id="{52CA51B9-15D1-8407-8E69-865A38518D76}"/>
              </a:ext>
            </a:extLst>
          </p:cNvPr>
          <p:cNvSpPr txBox="1"/>
          <p:nvPr/>
        </p:nvSpPr>
        <p:spPr>
          <a:xfrm>
            <a:off x="199599" y="3749294"/>
            <a:ext cx="6093724" cy="523220"/>
          </a:xfrm>
          <a:prstGeom prst="rect">
            <a:avLst/>
          </a:prstGeom>
          <a:noFill/>
        </p:spPr>
        <p:txBody>
          <a:bodyPr wrap="square">
            <a:spAutoFit/>
          </a:bodyPr>
          <a:lstStyle/>
          <a:p>
            <a:r>
              <a:rPr lang="zh-CN" altLang="en-US" sz="2800" b="0" i="0" dirty="0">
                <a:solidFill>
                  <a:srgbClr val="000000"/>
                </a:solidFill>
                <a:effectLst/>
                <a:latin typeface="Helvetica Neue"/>
              </a:rPr>
              <a:t>其他人的做法</a:t>
            </a:r>
            <a:endParaRPr lang="zh-CN" altLang="en-US" sz="2800" dirty="0"/>
          </a:p>
        </p:txBody>
      </p:sp>
      <p:sp>
        <p:nvSpPr>
          <p:cNvPr id="11" name="文本框 10">
            <a:extLst>
              <a:ext uri="{FF2B5EF4-FFF2-40B4-BE49-F238E27FC236}">
                <a16:creationId xmlns:a16="http://schemas.microsoft.com/office/drawing/2014/main" id="{92C8E655-803B-2FEA-BD5B-936E424A161E}"/>
              </a:ext>
            </a:extLst>
          </p:cNvPr>
          <p:cNvSpPr txBox="1"/>
          <p:nvPr/>
        </p:nvSpPr>
        <p:spPr>
          <a:xfrm>
            <a:off x="199600" y="4272514"/>
            <a:ext cx="11880946" cy="2308324"/>
          </a:xfrm>
          <a:prstGeom prst="rect">
            <a:avLst/>
          </a:prstGeom>
          <a:noFill/>
        </p:spPr>
        <p:txBody>
          <a:bodyPr wrap="square">
            <a:spAutoFit/>
          </a:bodyPr>
          <a:lstStyle/>
          <a:p>
            <a:r>
              <a:rPr lang="zh-CN" altLang="en-US" sz="2400" b="1" dirty="0">
                <a:solidFill>
                  <a:srgbClr val="000000"/>
                </a:solidFill>
                <a:latin typeface="Helvetica Neue"/>
              </a:rPr>
              <a:t>文本到图像的生成：</a:t>
            </a:r>
            <a:r>
              <a:rPr lang="zh-CN" altLang="en-US" sz="2400" dirty="0">
                <a:solidFill>
                  <a:srgbClr val="000000"/>
                </a:solidFill>
                <a:latin typeface="Times New Roman" panose="02020603050405020304" pitchFamily="18" charset="0"/>
                <a:cs typeface="Times New Roman" panose="02020603050405020304" pitchFamily="18" charset="0"/>
              </a:rPr>
              <a:t>生成对抗网络</a:t>
            </a:r>
            <a:r>
              <a:rPr lang="en-US" altLang="zh-CN" sz="2400" dirty="0">
                <a:solidFill>
                  <a:srgbClr val="000000"/>
                </a:solidFill>
                <a:latin typeface="Times New Roman" panose="02020603050405020304" pitchFamily="18" charset="0"/>
                <a:cs typeface="Times New Roman" panose="02020603050405020304" pitchFamily="18" charset="0"/>
              </a:rPr>
              <a:t>(GANs)</a:t>
            </a:r>
            <a:r>
              <a:rPr lang="zh-CN" altLang="en-US" sz="2400" dirty="0">
                <a:solidFill>
                  <a:srgbClr val="000000"/>
                </a:solidFill>
                <a:latin typeface="Times New Roman" panose="02020603050405020304" pitchFamily="18" charset="0"/>
                <a:cs typeface="Times New Roman" panose="02020603050405020304" pitchFamily="18" charset="0"/>
              </a:rPr>
              <a:t>、变分自编码器</a:t>
            </a:r>
            <a:r>
              <a:rPr lang="en-US" altLang="zh-CN" sz="2400" dirty="0">
                <a:solidFill>
                  <a:srgbClr val="000000"/>
                </a:solidFill>
                <a:latin typeface="Times New Roman" panose="02020603050405020304" pitchFamily="18" charset="0"/>
                <a:cs typeface="Times New Roman" panose="02020603050405020304" pitchFamily="18" charset="0"/>
              </a:rPr>
              <a:t>(VAEs)</a:t>
            </a:r>
            <a:r>
              <a:rPr lang="zh-CN" altLang="en-US" sz="2400" dirty="0">
                <a:solidFill>
                  <a:srgbClr val="000000"/>
                </a:solidFill>
                <a:latin typeface="Times New Roman" panose="02020603050405020304" pitchFamily="18" charset="0"/>
                <a:cs typeface="Times New Roman" panose="02020603050405020304" pitchFamily="18" charset="0"/>
              </a:rPr>
              <a:t>、基于流的模型和扩散概率模型</a:t>
            </a:r>
            <a:r>
              <a:rPr lang="en-US" altLang="zh-CN" sz="2400" dirty="0">
                <a:solidFill>
                  <a:srgbClr val="000000"/>
                </a:solidFill>
                <a:latin typeface="Times New Roman" panose="02020603050405020304" pitchFamily="18" charset="0"/>
                <a:cs typeface="Times New Roman" panose="02020603050405020304" pitchFamily="18" charset="0"/>
              </a:rPr>
              <a:t>(DPMs)</a:t>
            </a:r>
            <a:r>
              <a:rPr lang="zh-CN" altLang="en-US" sz="2400" dirty="0">
                <a:solidFill>
                  <a:srgbClr val="000000"/>
                </a:solidFill>
                <a:latin typeface="Times New Roman" panose="02020603050405020304" pitchFamily="18" charset="0"/>
                <a:cs typeface="Times New Roman" panose="02020603050405020304" pitchFamily="18" charset="0"/>
              </a:rPr>
              <a:t>。扩散模型图像合成具有高质量和训练的稳定性，最近的大型文本</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图像扩散模型：</a:t>
            </a:r>
            <a:r>
              <a:rPr lang="en-US" altLang="zh-CN" sz="2400" dirty="0">
                <a:solidFill>
                  <a:srgbClr val="000000"/>
                </a:solidFill>
                <a:latin typeface="Times New Roman" panose="02020603050405020304" pitchFamily="18" charset="0"/>
                <a:cs typeface="Times New Roman" panose="02020603050405020304" pitchFamily="18" charset="0"/>
              </a:rPr>
              <a:t>Stable diffusion</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DALL-E2</a:t>
            </a:r>
            <a:r>
              <a:rPr lang="zh-CN" altLang="en-US" sz="2400" dirty="0">
                <a:solidFill>
                  <a:srgbClr val="000000"/>
                </a:solidFill>
                <a:latin typeface="Times New Roman" panose="02020603050405020304" pitchFamily="18" charset="0"/>
                <a:cs typeface="Times New Roman" panose="02020603050405020304" pitchFamily="18" charset="0"/>
              </a:rPr>
              <a:t>，</a:t>
            </a:r>
            <a:r>
              <a:rPr lang="en-US" altLang="zh-CN" sz="2400" dirty="0">
                <a:solidFill>
                  <a:srgbClr val="000000"/>
                </a:solidFill>
                <a:latin typeface="Times New Roman" panose="02020603050405020304" pitchFamily="18" charset="0"/>
                <a:cs typeface="Times New Roman" panose="02020603050405020304" pitchFamily="18" charset="0"/>
              </a:rPr>
              <a:t>Imagen</a:t>
            </a:r>
            <a:r>
              <a:rPr lang="zh-CN" altLang="en-US" sz="2400" dirty="0">
                <a:solidFill>
                  <a:srgbClr val="000000"/>
                </a:solidFill>
                <a:latin typeface="Times New Roman" panose="02020603050405020304" pitchFamily="18" charset="0"/>
                <a:cs typeface="Times New Roman" panose="02020603050405020304" pitchFamily="18" charset="0"/>
              </a:rPr>
              <a:t>，在生成纹理丰富、结构合理、丰富多样、高保真的图像方面表现出了强大的性能。这些模型可以从大规模的图像</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文本对中隐式地学习不同语义粒度的有价值表示。在本文中，我们</a:t>
            </a:r>
            <a:r>
              <a:rPr lang="zh-CN" altLang="en-US" sz="2400" b="0" i="0" dirty="0">
                <a:solidFill>
                  <a:srgbClr val="C00000"/>
                </a:solidFill>
                <a:effectLst/>
                <a:latin typeface="Helvetica Neue"/>
              </a:rPr>
              <a:t>利用这些学习到的表示</a:t>
            </a:r>
            <a:r>
              <a:rPr lang="en-US" altLang="zh-CN" sz="2400" b="0" i="0" dirty="0">
                <a:solidFill>
                  <a:srgbClr val="C00000"/>
                </a:solidFill>
                <a:effectLst/>
                <a:latin typeface="Helvetica Neue"/>
              </a:rPr>
              <a:t>(</a:t>
            </a:r>
            <a:r>
              <a:rPr lang="zh-CN" altLang="en-US" sz="2400" b="0" i="0" dirty="0">
                <a:solidFill>
                  <a:srgbClr val="C00000"/>
                </a:solidFill>
                <a:effectLst/>
                <a:latin typeface="Helvetica Neue"/>
              </a:rPr>
              <a:t>潜码</a:t>
            </a:r>
            <a:r>
              <a:rPr lang="en-US" altLang="zh-CN" sz="2400" b="0" i="0" dirty="0">
                <a:solidFill>
                  <a:srgbClr val="C00000"/>
                </a:solidFill>
                <a:effectLst/>
                <a:latin typeface="Helvetica Neue"/>
              </a:rPr>
              <a:t>)</a:t>
            </a:r>
            <a:r>
              <a:rPr lang="zh-CN" altLang="en-US" sz="2400" b="0" i="0" dirty="0">
                <a:solidFill>
                  <a:srgbClr val="C00000"/>
                </a:solidFill>
                <a:effectLst/>
                <a:latin typeface="Helvetica Neue"/>
              </a:rPr>
              <a:t>，将文本到图像的生成范式扩展到文本到数据的生成。</a:t>
            </a:r>
            <a:endParaRPr lang="zh-CN" altLang="en-US" sz="2400" dirty="0">
              <a:solidFill>
                <a:srgbClr val="C00000"/>
              </a:solidFill>
              <a:latin typeface="Helvetica Neue"/>
            </a:endParaRPr>
          </a:p>
        </p:txBody>
      </p:sp>
    </p:spTree>
    <p:extLst>
      <p:ext uri="{BB962C8B-B14F-4D97-AF65-F5344CB8AC3E}">
        <p14:creationId xmlns:p14="http://schemas.microsoft.com/office/powerpoint/2010/main" val="251390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研究背景与现状</a:t>
            </a:r>
          </a:p>
        </p:txBody>
      </p:sp>
      <p:sp>
        <p:nvSpPr>
          <p:cNvPr id="5" name="文本框 4">
            <a:extLst>
              <a:ext uri="{FF2B5EF4-FFF2-40B4-BE49-F238E27FC236}">
                <a16:creationId xmlns:a16="http://schemas.microsoft.com/office/drawing/2014/main" id="{928A89B9-843E-4423-994A-BC4DB88F4270}"/>
              </a:ext>
            </a:extLst>
          </p:cNvPr>
          <p:cNvSpPr txBox="1"/>
          <p:nvPr/>
        </p:nvSpPr>
        <p:spPr>
          <a:xfrm>
            <a:off x="198461" y="2328208"/>
            <a:ext cx="11993539" cy="3416320"/>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用于感知任务的合成数据集：以往的数据集合成研究，如</a:t>
            </a:r>
            <a:r>
              <a:rPr lang="en-US" altLang="zh-CN" sz="2400" dirty="0">
                <a:solidFill>
                  <a:srgbClr val="000000"/>
                </a:solidFill>
                <a:latin typeface="Times New Roman" panose="02020603050405020304" pitchFamily="18" charset="0"/>
                <a:cs typeface="Times New Roman" panose="02020603050405020304" pitchFamily="18" charset="0"/>
              </a:rPr>
              <a:t>Virtual KITTI[21]</a:t>
            </a:r>
            <a:r>
              <a:rPr lang="zh-CN" altLang="en-US" sz="2400" dirty="0">
                <a:solidFill>
                  <a:srgbClr val="000000"/>
                </a:solidFill>
                <a:latin typeface="Times New Roman" panose="02020603050405020304" pitchFamily="18" charset="0"/>
                <a:cs typeface="Times New Roman" panose="02020603050405020304" pitchFamily="18" charset="0"/>
              </a:rPr>
              <a:t>和</a:t>
            </a:r>
            <a:r>
              <a:rPr lang="en-US" altLang="zh-CN" sz="2400" dirty="0">
                <a:solidFill>
                  <a:srgbClr val="000000"/>
                </a:solidFill>
                <a:latin typeface="Times New Roman" panose="02020603050405020304" pitchFamily="18" charset="0"/>
                <a:cs typeface="Times New Roman" panose="02020603050405020304" pitchFamily="18" charset="0"/>
              </a:rPr>
              <a:t>Virtual KITTI 2[8]</a:t>
            </a:r>
            <a:r>
              <a:rPr lang="zh-CN" altLang="en-US" sz="2400" dirty="0">
                <a:solidFill>
                  <a:srgbClr val="000000"/>
                </a:solidFill>
                <a:latin typeface="Times New Roman" panose="02020603050405020304" pitchFamily="18" charset="0"/>
                <a:cs typeface="Times New Roman" panose="02020603050405020304" pitchFamily="18" charset="0"/>
              </a:rPr>
              <a:t>，主要依靠三维计算机模拟来解决标准的二维计算机视觉问题，然而，不能推广到任意场景和开放集类别。</a:t>
            </a:r>
            <a:endParaRPr lang="en-US" altLang="zh-CN" sz="2400" dirty="0">
              <a:solidFill>
                <a:srgbClr val="000000"/>
              </a:solidFill>
              <a:latin typeface="Times New Roman" panose="02020603050405020304" pitchFamily="18" charset="0"/>
              <a:cs typeface="Times New Roman" panose="02020603050405020304" pitchFamily="18" charset="0"/>
            </a:endParaRPr>
          </a:p>
          <a:p>
            <a:pPr indent="-342900">
              <a:buFont typeface="Arial" panose="020B0604020202020204" pitchFamily="34" charset="0"/>
              <a:buChar char="•"/>
            </a:pPr>
            <a:r>
              <a:rPr lang="en-US" altLang="zh-CN" sz="2400" dirty="0">
                <a:solidFill>
                  <a:srgbClr val="000000"/>
                </a:solidFill>
                <a:latin typeface="Times New Roman" panose="02020603050405020304" pitchFamily="18" charset="0"/>
                <a:cs typeface="Times New Roman" panose="02020603050405020304" pitchFamily="18" charset="0"/>
              </a:rPr>
              <a:t>Li</a:t>
            </a:r>
            <a:r>
              <a:rPr lang="zh-CN" altLang="en-US" sz="2400" dirty="0">
                <a:solidFill>
                  <a:srgbClr val="000000"/>
                </a:solidFill>
                <a:latin typeface="Times New Roman" panose="02020603050405020304" pitchFamily="18" charset="0"/>
                <a:cs typeface="Times New Roman" panose="02020603050405020304" pitchFamily="18" charset="0"/>
              </a:rPr>
              <a:t>等人 </a:t>
            </a:r>
            <a:r>
              <a:rPr lang="en-US" altLang="zh-CN" sz="2400" dirty="0">
                <a:solidFill>
                  <a:srgbClr val="000000"/>
                </a:solidFill>
                <a:latin typeface="Times New Roman" panose="02020603050405020304" pitchFamily="18" charset="0"/>
                <a:cs typeface="Times New Roman" panose="02020603050405020304" pitchFamily="18" charset="0"/>
              </a:rPr>
              <a:t>[38] </a:t>
            </a:r>
            <a:r>
              <a:rPr lang="zh-CN" altLang="en-US" sz="2400" dirty="0">
                <a:solidFill>
                  <a:srgbClr val="000000"/>
                </a:solidFill>
                <a:latin typeface="Times New Roman" panose="02020603050405020304" pitchFamily="18" charset="0"/>
                <a:cs typeface="Times New Roman" panose="02020603050405020304" pitchFamily="18" charset="0"/>
              </a:rPr>
              <a:t>利用在 </a:t>
            </a:r>
            <a:r>
              <a:rPr lang="en-US" altLang="zh-CN" sz="2400" dirty="0">
                <a:solidFill>
                  <a:srgbClr val="000000"/>
                </a:solidFill>
                <a:latin typeface="Times New Roman" panose="02020603050405020304" pitchFamily="18" charset="0"/>
                <a:cs typeface="Times New Roman" panose="02020603050405020304" pitchFamily="18" charset="0"/>
              </a:rPr>
              <a:t>COCO </a:t>
            </a:r>
            <a:r>
              <a:rPr lang="zh-CN" altLang="en-US" sz="2400" dirty="0">
                <a:solidFill>
                  <a:srgbClr val="000000"/>
                </a:solidFill>
                <a:latin typeface="Times New Roman" panose="02020603050405020304" pitchFamily="18" charset="0"/>
                <a:cs typeface="Times New Roman" panose="02020603050405020304" pitchFamily="18" charset="0"/>
              </a:rPr>
              <a:t>数据集 </a:t>
            </a:r>
            <a:r>
              <a:rPr lang="en-US" altLang="zh-CN" sz="2400" dirty="0">
                <a:solidFill>
                  <a:srgbClr val="000000"/>
                </a:solidFill>
                <a:latin typeface="Times New Roman" panose="02020603050405020304" pitchFamily="18" charset="0"/>
                <a:cs typeface="Times New Roman" panose="02020603050405020304" pitchFamily="18" charset="0"/>
              </a:rPr>
              <a:t>[40] </a:t>
            </a:r>
            <a:r>
              <a:rPr lang="zh-CN" altLang="en-US" sz="2400" dirty="0">
                <a:solidFill>
                  <a:srgbClr val="000000"/>
                </a:solidFill>
                <a:latin typeface="Times New Roman" panose="02020603050405020304" pitchFamily="18" charset="0"/>
                <a:cs typeface="Times New Roman" panose="02020603050405020304" pitchFamily="18" charset="0"/>
              </a:rPr>
              <a:t>上预训练的</a:t>
            </a:r>
            <a:r>
              <a:rPr lang="en-US" altLang="zh-CN" sz="2400" dirty="0">
                <a:solidFill>
                  <a:srgbClr val="000000"/>
                </a:solidFill>
                <a:latin typeface="Times New Roman" panose="02020603050405020304" pitchFamily="18" charset="0"/>
                <a:cs typeface="Times New Roman" panose="02020603050405020304" pitchFamily="18" charset="0"/>
              </a:rPr>
              <a:t>Stable diffusion</a:t>
            </a:r>
            <a:r>
              <a:rPr lang="zh-CN" altLang="en-US" sz="2400" dirty="0">
                <a:solidFill>
                  <a:srgbClr val="000000"/>
                </a:solidFill>
                <a:latin typeface="Times New Roman" panose="02020603050405020304" pitchFamily="18" charset="0"/>
                <a:cs typeface="Times New Roman" panose="02020603050405020304" pitchFamily="18" charset="0"/>
              </a:rPr>
              <a:t>和 </a:t>
            </a:r>
            <a:r>
              <a:rPr lang="en-US" altLang="zh-CN" sz="2400" dirty="0">
                <a:solidFill>
                  <a:srgbClr val="000000"/>
                </a:solidFill>
                <a:latin typeface="Times New Roman" panose="02020603050405020304" pitchFamily="18" charset="0"/>
                <a:cs typeface="Times New Roman" panose="02020603050405020304" pitchFamily="18" charset="0"/>
              </a:rPr>
              <a:t>Mask R-CNN </a:t>
            </a:r>
            <a:r>
              <a:rPr lang="zh-CN" altLang="en-US" sz="2400" dirty="0">
                <a:solidFill>
                  <a:srgbClr val="000000"/>
                </a:solidFill>
                <a:latin typeface="Times New Roman" panose="02020603050405020304" pitchFamily="18" charset="0"/>
                <a:cs typeface="Times New Roman" panose="02020603050405020304" pitchFamily="18" charset="0"/>
              </a:rPr>
              <a:t>来设计和训练用于生成图像和语义分割掩模的基础模块。</a:t>
            </a:r>
            <a:endParaRPr lang="en-US" altLang="zh-CN" sz="2400" dirty="0">
              <a:solidFill>
                <a:srgbClr val="000000"/>
              </a:solidFill>
              <a:latin typeface="Times New Roman" panose="02020603050405020304" pitchFamily="18" charset="0"/>
              <a:cs typeface="Times New Roman" panose="02020603050405020304" pitchFamily="18" charset="0"/>
            </a:endParaRPr>
          </a:p>
          <a:p>
            <a:pPr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err="1">
                <a:solidFill>
                  <a:srgbClr val="000000"/>
                </a:solidFill>
                <a:latin typeface="Times New Roman" panose="02020603050405020304" pitchFamily="18" charset="0"/>
                <a:cs typeface="Times New Roman" panose="02020603050405020304" pitchFamily="18" charset="0"/>
              </a:rPr>
              <a:t>DiffuMask</a:t>
            </a:r>
            <a:r>
              <a:rPr lang="en-US" altLang="zh-CN" sz="2400" dirty="0">
                <a:solidFill>
                  <a:srgbClr val="000000"/>
                </a:solidFill>
                <a:latin typeface="Times New Roman" panose="02020603050405020304" pitchFamily="18" charset="0"/>
                <a:cs typeface="Times New Roman" panose="02020603050405020304" pitchFamily="18" charset="0"/>
              </a:rPr>
              <a:t> [60] </a:t>
            </a:r>
            <a:r>
              <a:rPr lang="zh-CN" altLang="en-US" sz="2400" dirty="0">
                <a:solidFill>
                  <a:srgbClr val="000000"/>
                </a:solidFill>
                <a:latin typeface="Times New Roman" panose="02020603050405020304" pitchFamily="18" charset="0"/>
                <a:cs typeface="Times New Roman" panose="02020603050405020304" pitchFamily="18" charset="0"/>
              </a:rPr>
              <a:t>通过利用文本监督的预训练稳定扩散模型中文本和图像之间交叉注意力图的潜力来生成合成图像和语义掩模注释。</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zh-CN" altLang="en-US" sz="2400" dirty="0">
                <a:solidFill>
                  <a:srgbClr val="000000"/>
                </a:solidFill>
                <a:latin typeface="-apple-system"/>
              </a:rPr>
              <a:t>在本文中，我们</a:t>
            </a:r>
            <a:r>
              <a:rPr lang="zh-CN" altLang="en-US" sz="2400" dirty="0">
                <a:solidFill>
                  <a:srgbClr val="C00000"/>
                </a:solidFill>
                <a:latin typeface="-apple-system"/>
              </a:rPr>
              <a:t>进一步利用广义感知解码器来解析预训练扩散模型的丰富潜在空间，从而能够生成各种下游任务的感知</a:t>
            </a:r>
            <a:r>
              <a:rPr lang="zh-CN" altLang="en-US" sz="2400" dirty="0">
                <a:solidFill>
                  <a:srgbClr val="000000"/>
                </a:solidFill>
                <a:latin typeface="-apple-system"/>
              </a:rPr>
              <a:t>，包括深度、分割和人体姿势。</a:t>
            </a:r>
            <a:endParaRPr lang="zh-CN" altLang="en-US" dirty="0"/>
          </a:p>
        </p:txBody>
      </p:sp>
    </p:spTree>
    <p:extLst>
      <p:ext uri="{BB962C8B-B14F-4D97-AF65-F5344CB8AC3E}">
        <p14:creationId xmlns:p14="http://schemas.microsoft.com/office/powerpoint/2010/main" val="297935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D577E70C-199B-8A05-9255-67B6C3F37B8A}"/>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C9097104-66A3-745C-469E-480C83CA319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5F4F7603-09F7-D0DC-0234-F4A3491ED4C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8E48F37-0B6E-4110-0283-A37E7D52EE37}"/>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23F75A21-6DDC-18EC-16BA-883520F5108E}"/>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0B0A8AB0-0670-A461-57C8-033B265A3550}"/>
                </a:ext>
              </a:extLst>
            </p:cNvPr>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C85DB5E6-CCCC-1DAC-579B-4865B0CDC38F}"/>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7E023E4-17CE-E119-240D-2024C2E364C5}"/>
                </a:ext>
              </a:extLst>
            </p:cNvPr>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E874BFA4-7F3B-EA96-9653-52A5C48DEE7A}"/>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D8864DFB-A7F3-8B9A-C5AE-09A9B9C2DFB4}"/>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373285F8-C086-B22D-1F77-3AFAC6B096F9}"/>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9AE9310-1E8D-CC57-CEA0-6FF3992FB72B}"/>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BA83BBA5-072D-4370-94FE-3C6E83CFAA5E}"/>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EEAC48CE-0BEE-BC3E-D6FF-C52660FAD7F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669C91DE-D706-1B7D-4FF6-85A789E7517D}"/>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FADC055-0DF2-15B2-6939-9225B0A28A91}"/>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3C9A07F9-C5E3-C8F4-01BA-D346B7606C2A}"/>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8291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9A176643-7A20-8CA9-1EC0-E1AF6F9AF1B5}"/>
              </a:ext>
            </a:extLst>
          </p:cNvPr>
          <p:cNvPicPr>
            <a:picLocks noChangeAspect="1"/>
          </p:cNvPicPr>
          <p:nvPr/>
        </p:nvPicPr>
        <p:blipFill>
          <a:blip r:embed="rId3"/>
          <a:stretch>
            <a:fillRect/>
          </a:stretch>
        </p:blipFill>
        <p:spPr>
          <a:xfrm>
            <a:off x="144899" y="2850166"/>
            <a:ext cx="11902201" cy="3794474"/>
          </a:xfrm>
          <a:prstGeom prst="rect">
            <a:avLst/>
          </a:prstGeom>
        </p:spPr>
      </p:pic>
      <p:sp>
        <p:nvSpPr>
          <p:cNvPr id="2" name="文本占位符 1"/>
          <p:cNvSpPr>
            <a:spLocks noGrp="1"/>
          </p:cNvSpPr>
          <p:nvPr>
            <p:ph type="body" sz="quarter" idx="13"/>
          </p:nvPr>
        </p:nvSpPr>
        <p:spPr/>
        <p:txBody>
          <a:bodyPr/>
          <a:lstStyle/>
          <a:p>
            <a:r>
              <a:rPr lang="zh-CN" altLang="en-US" dirty="0"/>
              <a:t>解决方案与创新点</a:t>
            </a:r>
          </a:p>
        </p:txBody>
      </p:sp>
      <p:sp>
        <p:nvSpPr>
          <p:cNvPr id="4" name="文本框 3">
            <a:extLst>
              <a:ext uri="{FF2B5EF4-FFF2-40B4-BE49-F238E27FC236}">
                <a16:creationId xmlns:a16="http://schemas.microsoft.com/office/drawing/2014/main" id="{1EB6E31C-013B-195C-78CD-8847490C8E95}"/>
              </a:ext>
            </a:extLst>
          </p:cNvPr>
          <p:cNvSpPr txBox="1"/>
          <p:nvPr/>
        </p:nvSpPr>
        <p:spPr>
          <a:xfrm>
            <a:off x="144899" y="1408245"/>
            <a:ext cx="11710270" cy="1569660"/>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在扩散模型的基础上，提出了一种广义数据集生成模型</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zh-CN" altLang="en-US" sz="2400" dirty="0">
                <a:solidFill>
                  <a:srgbClr val="000000"/>
                </a:solidFill>
                <a:latin typeface="Times New Roman" panose="02020603050405020304" pitchFamily="18" charset="0"/>
                <a:cs typeface="Times New Roman" panose="02020603050405020304" pitchFamily="18" charset="0"/>
              </a:rPr>
              <a:t>，该模型可以</a:t>
            </a:r>
            <a:r>
              <a:rPr lang="zh-CN" altLang="en-US" sz="2400" dirty="0">
                <a:solidFill>
                  <a:srgbClr val="C00000"/>
                </a:solidFill>
                <a:latin typeface="-apple-system"/>
              </a:rPr>
              <a:t>生成无限数量的合成图像以及相应的感知注释，</a:t>
            </a:r>
            <a:r>
              <a:rPr lang="zh-CN" altLang="en-US" sz="2400" dirty="0">
                <a:solidFill>
                  <a:srgbClr val="000000"/>
                </a:solidFill>
                <a:latin typeface="-apple-system"/>
              </a:rPr>
              <a:t>关键是一个统一的感知解码器，</a:t>
            </a:r>
            <a:r>
              <a:rPr lang="zh-CN" altLang="en-US" sz="2400" dirty="0">
                <a:solidFill>
                  <a:srgbClr val="000000"/>
                </a:solidFill>
                <a:latin typeface="Times New Roman" panose="02020603050405020304" pitchFamily="18" charset="0"/>
                <a:cs typeface="Times New Roman" panose="02020603050405020304" pitchFamily="18" charset="0"/>
              </a:rPr>
              <a:t>即</a:t>
            </a:r>
            <a:r>
              <a:rPr lang="en-US" altLang="zh-CN" sz="2400" dirty="0">
                <a:solidFill>
                  <a:srgbClr val="000000"/>
                </a:solidFill>
                <a:latin typeface="Times New Roman" panose="02020603050405020304" pitchFamily="18" charset="0"/>
                <a:cs typeface="Times New Roman" panose="02020603050405020304" pitchFamily="18" charset="0"/>
              </a:rPr>
              <a:t>P-Decoder </a:t>
            </a:r>
            <a:r>
              <a:rPr lang="zh-CN" altLang="en-US" sz="2400" dirty="0">
                <a:solidFill>
                  <a:srgbClr val="000000"/>
                </a:solidFill>
                <a:latin typeface="-apple-system"/>
              </a:rPr>
              <a:t>。它将扩散模型的潜码解码为感知注释。生成的数据随后可用于训练各种下游任务的任何感知模型。</a:t>
            </a:r>
          </a:p>
        </p:txBody>
      </p:sp>
    </p:spTree>
    <p:extLst>
      <p:ext uri="{BB962C8B-B14F-4D97-AF65-F5344CB8AC3E}">
        <p14:creationId xmlns:p14="http://schemas.microsoft.com/office/powerpoint/2010/main" val="284194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pic>
        <p:nvPicPr>
          <p:cNvPr id="6" name="图片 5">
            <a:extLst>
              <a:ext uri="{FF2B5EF4-FFF2-40B4-BE49-F238E27FC236}">
                <a16:creationId xmlns:a16="http://schemas.microsoft.com/office/drawing/2014/main" id="{9830026A-A569-8F56-9F07-58C4CD243F65}"/>
              </a:ext>
            </a:extLst>
          </p:cNvPr>
          <p:cNvPicPr>
            <a:picLocks noChangeAspect="1"/>
          </p:cNvPicPr>
          <p:nvPr/>
        </p:nvPicPr>
        <p:blipFill>
          <a:blip r:embed="rId3"/>
          <a:stretch>
            <a:fillRect/>
          </a:stretch>
        </p:blipFill>
        <p:spPr>
          <a:xfrm>
            <a:off x="1225014" y="1311617"/>
            <a:ext cx="9741971" cy="5445921"/>
          </a:xfrm>
          <a:prstGeom prst="rect">
            <a:avLst/>
          </a:prstGeom>
        </p:spPr>
      </p:pic>
    </p:spTree>
    <p:extLst>
      <p:ext uri="{BB962C8B-B14F-4D97-AF65-F5344CB8AC3E}">
        <p14:creationId xmlns:p14="http://schemas.microsoft.com/office/powerpoint/2010/main" val="2458577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12" name="文本框 11">
            <a:extLst>
              <a:ext uri="{FF2B5EF4-FFF2-40B4-BE49-F238E27FC236}">
                <a16:creationId xmlns:a16="http://schemas.microsoft.com/office/drawing/2014/main" id="{BE77EB03-EA2A-CE29-9F17-29BE62224C8C}"/>
              </a:ext>
            </a:extLst>
          </p:cNvPr>
          <p:cNvSpPr txBox="1"/>
          <p:nvPr/>
        </p:nvSpPr>
        <p:spPr>
          <a:xfrm>
            <a:off x="322345" y="1916835"/>
            <a:ext cx="11547310" cy="4154984"/>
          </a:xfrm>
          <a:prstGeom prst="rect">
            <a:avLst/>
          </a:prstGeom>
          <a:noFill/>
        </p:spPr>
        <p:txBody>
          <a:bodyPr wrap="square">
            <a:spAutoFit/>
          </a:bodyPr>
          <a:lstStyle/>
          <a:p>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我们介绍了</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一个通用的数据集生成模型，它具有一个感知解码器，能够生成无限数量的高保真合成图像，以及各种感知注释，包括深度、分割和人类姿态估计。</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使用不到</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的原始数据集，即大约</a:t>
            </a:r>
            <a:r>
              <a:rPr lang="en-US" altLang="zh-CN" sz="2400" dirty="0">
                <a:solidFill>
                  <a:srgbClr val="000000"/>
                </a:solidFill>
                <a:latin typeface="Times New Roman" panose="02020603050405020304" pitchFamily="18" charset="0"/>
                <a:cs typeface="Times New Roman" panose="02020603050405020304" pitchFamily="18" charset="0"/>
              </a:rPr>
              <a:t>100</a:t>
            </a:r>
            <a:r>
              <a:rPr lang="zh-CN" altLang="en-US" sz="2400" dirty="0">
                <a:solidFill>
                  <a:srgbClr val="000000"/>
                </a:solidFill>
                <a:latin typeface="Times New Roman" panose="02020603050405020304" pitchFamily="18" charset="0"/>
                <a:cs typeface="Times New Roman" panose="02020603050405020304" pitchFamily="18" charset="0"/>
              </a:rPr>
              <a:t>张图像，突破了文本到图像生成的限制，开创了一种新的范式</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文本到数据生成。这一突破是通过利用预先训练的扩散模型的丰富潜在代码而实现的。</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在</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生成的合成数据上训练的现有感知模型在跨五个不同下游任务的六个数据集上表现出出色的性能。例如，合成数据在 </a:t>
            </a:r>
            <a:r>
              <a:rPr lang="en-US" altLang="zh-CN" sz="2400" dirty="0">
                <a:solidFill>
                  <a:srgbClr val="000000"/>
                </a:solidFill>
                <a:latin typeface="Times New Roman" panose="02020603050405020304" pitchFamily="18" charset="0"/>
                <a:cs typeface="Times New Roman" panose="02020603050405020304" pitchFamily="18" charset="0"/>
              </a:rPr>
              <a:t>VOC 2012 </a:t>
            </a:r>
            <a:r>
              <a:rPr lang="zh-CN" altLang="en-US" sz="2400" dirty="0">
                <a:solidFill>
                  <a:srgbClr val="000000"/>
                </a:solidFill>
                <a:latin typeface="Times New Roman" panose="02020603050405020304" pitchFamily="18" charset="0"/>
                <a:cs typeface="Times New Roman" panose="02020603050405020304" pitchFamily="18" charset="0"/>
              </a:rPr>
              <a:t>上的语义分割和 </a:t>
            </a:r>
            <a:r>
              <a:rPr lang="en-US" altLang="zh-CN" sz="2400" dirty="0">
                <a:solidFill>
                  <a:srgbClr val="000000"/>
                </a:solidFill>
                <a:latin typeface="Times New Roman" panose="02020603050405020304" pitchFamily="18" charset="0"/>
                <a:cs typeface="Times New Roman" panose="02020603050405020304" pitchFamily="18" charset="0"/>
              </a:rPr>
              <a:t>COCO 2017 </a:t>
            </a:r>
            <a:r>
              <a:rPr lang="zh-CN" altLang="en-US" sz="2400" dirty="0">
                <a:solidFill>
                  <a:srgbClr val="000000"/>
                </a:solidFill>
                <a:latin typeface="Times New Roman" panose="02020603050405020304" pitchFamily="18" charset="0"/>
                <a:cs typeface="Times New Roman" panose="02020603050405020304" pitchFamily="18" charset="0"/>
              </a:rPr>
              <a:t>上的实例分割上分别带来了 </a:t>
            </a:r>
            <a:r>
              <a:rPr lang="en-US" altLang="zh-CN" sz="2400" dirty="0">
                <a:solidFill>
                  <a:srgbClr val="000000"/>
                </a:solidFill>
                <a:latin typeface="Times New Roman" panose="02020603050405020304" pitchFamily="18" charset="0"/>
                <a:cs typeface="Times New Roman" panose="02020603050405020304" pitchFamily="18" charset="0"/>
              </a:rPr>
              <a:t>13.3% </a:t>
            </a:r>
            <a:r>
              <a:rPr lang="en-US" altLang="zh-CN" sz="2400" dirty="0" err="1">
                <a:solidFill>
                  <a:srgbClr val="000000"/>
                </a:solidFill>
                <a:latin typeface="Times New Roman" panose="02020603050405020304" pitchFamily="18" charset="0"/>
                <a:cs typeface="Times New Roman" panose="02020603050405020304" pitchFamily="18" charset="0"/>
              </a:rPr>
              <a:t>mIoU</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和 </a:t>
            </a:r>
            <a:r>
              <a:rPr lang="en-US" altLang="zh-CN" sz="2400" dirty="0">
                <a:solidFill>
                  <a:srgbClr val="000000"/>
                </a:solidFill>
                <a:latin typeface="Times New Roman" panose="02020603050405020304" pitchFamily="18" charset="0"/>
                <a:cs typeface="Times New Roman" panose="02020603050405020304" pitchFamily="18" charset="0"/>
              </a:rPr>
              <a:t>12.1% AP </a:t>
            </a:r>
            <a:r>
              <a:rPr lang="zh-CN" altLang="en-US" sz="2400" dirty="0">
                <a:solidFill>
                  <a:srgbClr val="000000"/>
                </a:solidFill>
                <a:latin typeface="Times New Roman" panose="02020603050405020304" pitchFamily="18" charset="0"/>
                <a:cs typeface="Times New Roman" panose="02020603050405020304" pitchFamily="18" charset="0"/>
              </a:rPr>
              <a:t>的显着增益。</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文本引导的数据生成允许生成各种数据，这已被证明可以为领域泛化和长尾数据分布提供更强大的解决方案。</a:t>
            </a:r>
            <a:r>
              <a:rPr lang="en-US" altLang="zh-CN" sz="2400" dirty="0" err="1">
                <a:solidFill>
                  <a:srgbClr val="000000"/>
                </a:solidFill>
                <a:latin typeface="Times New Roman" panose="02020603050405020304" pitchFamily="18" charset="0"/>
                <a:cs typeface="Times New Roman" panose="02020603050405020304" pitchFamily="18" charset="0"/>
              </a:rPr>
              <a:t>DatasetDM</a:t>
            </a:r>
            <a:r>
              <a:rPr lang="zh-CN" altLang="en-US" sz="2400" dirty="0">
                <a:solidFill>
                  <a:srgbClr val="000000"/>
                </a:solidFill>
                <a:latin typeface="Times New Roman" panose="02020603050405020304" pitchFamily="18" charset="0"/>
                <a:cs typeface="Times New Roman" panose="02020603050405020304" pitchFamily="18" charset="0"/>
              </a:rPr>
              <a:t>为新的任务组合提供了一种灵活的方法，其促进图像编辑的能力就是一个例子</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参见后图</a:t>
            </a:r>
            <a:r>
              <a:rPr lang="en-US" altLang="zh-CN" sz="2400" dirty="0">
                <a:solidFill>
                  <a:srgbClr val="000000"/>
                </a:solidFill>
                <a:latin typeface="Times New Roman" panose="02020603050405020304" pitchFamily="18" charset="0"/>
                <a:cs typeface="Times New Roman" panose="02020603050405020304" pitchFamily="18" charset="0"/>
              </a:rPr>
              <a:t>)</a:t>
            </a:r>
            <a:r>
              <a:rPr lang="zh-CN" altLang="en-US" sz="2400" dirty="0">
                <a:solidFill>
                  <a:srgbClr val="00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404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pic>
        <p:nvPicPr>
          <p:cNvPr id="4" name="图片 3">
            <a:extLst>
              <a:ext uri="{FF2B5EF4-FFF2-40B4-BE49-F238E27FC236}">
                <a16:creationId xmlns:a16="http://schemas.microsoft.com/office/drawing/2014/main" id="{3AEBA2B7-4A22-4653-7003-77EF60C1D81E}"/>
              </a:ext>
            </a:extLst>
          </p:cNvPr>
          <p:cNvPicPr>
            <a:picLocks noChangeAspect="1"/>
          </p:cNvPicPr>
          <p:nvPr/>
        </p:nvPicPr>
        <p:blipFill>
          <a:blip r:embed="rId3"/>
          <a:stretch>
            <a:fillRect/>
          </a:stretch>
        </p:blipFill>
        <p:spPr>
          <a:xfrm>
            <a:off x="349186" y="1330685"/>
            <a:ext cx="11920448" cy="4480568"/>
          </a:xfrm>
          <a:prstGeom prst="rect">
            <a:avLst/>
          </a:prstGeom>
        </p:spPr>
      </p:pic>
      <p:sp>
        <p:nvSpPr>
          <p:cNvPr id="6" name="文本框 5">
            <a:extLst>
              <a:ext uri="{FF2B5EF4-FFF2-40B4-BE49-F238E27FC236}">
                <a16:creationId xmlns:a16="http://schemas.microsoft.com/office/drawing/2014/main" id="{AE75812B-3F1F-BB37-767E-3473FCD2A373}"/>
              </a:ext>
            </a:extLst>
          </p:cNvPr>
          <p:cNvSpPr txBox="1"/>
          <p:nvPr/>
        </p:nvSpPr>
        <p:spPr>
          <a:xfrm>
            <a:off x="570347" y="5979831"/>
            <a:ext cx="11478126" cy="830997"/>
          </a:xfrm>
          <a:prstGeom prst="rect">
            <a:avLst/>
          </a:prstGeom>
          <a:noFill/>
        </p:spPr>
        <p:txBody>
          <a:bodyPr wrap="square">
            <a:spAutoFit/>
          </a:bodyPr>
          <a:lstStyle/>
          <a:p>
            <a:r>
              <a:rPr lang="en-US" altLang="zh-CN" sz="2400" dirty="0">
                <a:solidFill>
                  <a:srgbClr val="000000"/>
                </a:solidFill>
                <a:latin typeface="Times New Roman" panose="02020603050405020304" pitchFamily="18" charset="0"/>
                <a:cs typeface="Times New Roman" panose="02020603050405020304" pitchFamily="18" charset="0"/>
              </a:rPr>
              <a:t>GPT-4 </a:t>
            </a:r>
            <a:r>
              <a:rPr lang="zh-CN" altLang="en-US" sz="2400" dirty="0">
                <a:solidFill>
                  <a:srgbClr val="000000"/>
                </a:solidFill>
                <a:latin typeface="Times New Roman" panose="02020603050405020304" pitchFamily="18" charset="0"/>
                <a:cs typeface="Times New Roman" panose="02020603050405020304" pitchFamily="18" charset="0"/>
              </a:rPr>
              <a:t>和扩散模型之间的协作。大型语言模型，例如</a:t>
            </a:r>
            <a:r>
              <a:rPr lang="en-US" altLang="zh-CN" sz="2400" dirty="0">
                <a:solidFill>
                  <a:srgbClr val="000000"/>
                </a:solidFill>
                <a:latin typeface="Times New Roman" panose="02020603050405020304" pitchFamily="18" charset="0"/>
                <a:cs typeface="Times New Roman" panose="02020603050405020304" pitchFamily="18" charset="0"/>
              </a:rPr>
              <a:t>GPT-4</a:t>
            </a:r>
            <a:r>
              <a:rPr lang="zh-CN" altLang="en-US" sz="2400" dirty="0">
                <a:solidFill>
                  <a:srgbClr val="000000"/>
                </a:solidFill>
                <a:latin typeface="Times New Roman" panose="02020603050405020304" pitchFamily="18" charset="0"/>
                <a:cs typeface="Times New Roman" panose="02020603050405020304" pitchFamily="18" charset="0"/>
              </a:rPr>
              <a:t>，可以提供多样化且不受限制的提示，增强生成图像的多样性。</a:t>
            </a:r>
          </a:p>
        </p:txBody>
      </p:sp>
    </p:spTree>
    <p:extLst>
      <p:ext uri="{BB962C8B-B14F-4D97-AF65-F5344CB8AC3E}">
        <p14:creationId xmlns:p14="http://schemas.microsoft.com/office/powerpoint/2010/main" val="1700948673"/>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4820</TotalTime>
  <Words>2743</Words>
  <Application>Microsoft Office PowerPoint</Application>
  <PresentationFormat>宽屏</PresentationFormat>
  <Paragraphs>167</Paragraphs>
  <Slides>23</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-apple-system</vt:lpstr>
      <vt:lpstr>Helvetica Neue</vt:lpstr>
      <vt:lpstr>等线</vt:lpstr>
      <vt:lpstr>微软雅黑</vt:lpstr>
      <vt:lpstr>Arial</vt:lpstr>
      <vt:lpstr>Calibri</vt:lpstr>
      <vt:lpstr>Calibri Light</vt:lpstr>
      <vt:lpstr>Cambria Math</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Meng Geng</cp:lastModifiedBy>
  <cp:revision>117</cp:revision>
  <dcterms:created xsi:type="dcterms:W3CDTF">2015-11-22T14:34:47Z</dcterms:created>
  <dcterms:modified xsi:type="dcterms:W3CDTF">2023-12-04T11:02:00Z</dcterms:modified>
</cp:coreProperties>
</file>